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9.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0.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1.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2.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3.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4.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5.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6.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7.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8.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9.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20.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21.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22.xml" ContentType="application/vnd.openxmlformats-officedocument.theme+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theme/themeOverride1.xml" ContentType="application/vnd.openxmlformats-officedocument.themeOverride+xml"/>
  <Override PartName="/ppt/notesSlides/notesSlide31.xml" ContentType="application/vnd.openxmlformats-officedocument.presentationml.notesSlide+xml"/>
  <Override PartName="/ppt/theme/themeOverride2.xml" ContentType="application/vnd.openxmlformats-officedocument.themeOverride+xml"/>
  <Override PartName="/ppt/notesSlides/notesSlide32.xml" ContentType="application/vnd.openxmlformats-officedocument.presentationml.notesSlide+xml"/>
  <Override PartName="/ppt/theme/themeOverride3.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8.xml" ContentType="application/vnd.openxmlformats-officedocument.themeOverride+xml"/>
  <Override PartName="/ppt/notesSlides/notesSlide55.xml" ContentType="application/vnd.openxmlformats-officedocument.presentationml.notesSlide+xml"/>
  <Override PartName="/ppt/theme/themeOverride9.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heme/themeOverride10.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heme/themeOverride11.xml" ContentType="application/vnd.openxmlformats-officedocument.themeOverride+xml"/>
  <Override PartName="/ppt/notesSlides/notesSlide72.xml" ContentType="application/vnd.openxmlformats-officedocument.presentationml.notesSlide+xml"/>
  <Override PartName="/ppt/theme/themeOverride12.xml" ContentType="application/vnd.openxmlformats-officedocument.themeOverride+xml"/>
  <Override PartName="/ppt/notesSlides/notesSlide73.xml" ContentType="application/vnd.openxmlformats-officedocument.presentationml.notesSlide+xml"/>
  <Override PartName="/ppt/theme/themeOverride13.xml" ContentType="application/vnd.openxmlformats-officedocument.themeOverr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heme/themeOverride14.xml" ContentType="application/vnd.openxmlformats-officedocument.themeOverr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2" r:id="rId3"/>
    <p:sldMasterId id="2147483716" r:id="rId4"/>
    <p:sldMasterId id="2147483737" r:id="rId5"/>
    <p:sldMasterId id="2147483763" r:id="rId6"/>
    <p:sldMasterId id="2147483793" r:id="rId7"/>
    <p:sldMasterId id="2147483805" r:id="rId8"/>
    <p:sldMasterId id="2147483819" r:id="rId9"/>
    <p:sldMasterId id="2147483838" r:id="rId10"/>
    <p:sldMasterId id="2147483857" r:id="rId11"/>
    <p:sldMasterId id="2147483876" r:id="rId12"/>
    <p:sldMasterId id="2147483899" r:id="rId13"/>
    <p:sldMasterId id="2147483921" r:id="rId14"/>
    <p:sldMasterId id="2147483943" r:id="rId15"/>
    <p:sldMasterId id="2147483982" r:id="rId16"/>
    <p:sldMasterId id="2147484004" r:id="rId17"/>
    <p:sldMasterId id="2147484026" r:id="rId18"/>
    <p:sldMasterId id="2147484044" r:id="rId19"/>
    <p:sldMasterId id="2147484085" r:id="rId20"/>
    <p:sldMasterId id="2147484100" r:id="rId21"/>
    <p:sldMasterId id="2147484115" r:id="rId22"/>
    <p:sldMasterId id="2147484137" r:id="rId23"/>
  </p:sldMasterIdLst>
  <p:notesMasterIdLst>
    <p:notesMasterId r:id="rId140"/>
  </p:notesMasterIdLst>
  <p:sldIdLst>
    <p:sldId id="372" r:id="rId24"/>
    <p:sldId id="275" r:id="rId25"/>
    <p:sldId id="257" r:id="rId26"/>
    <p:sldId id="258" r:id="rId27"/>
    <p:sldId id="259" r:id="rId28"/>
    <p:sldId id="261" r:id="rId29"/>
    <p:sldId id="262" r:id="rId30"/>
    <p:sldId id="404" r:id="rId31"/>
    <p:sldId id="264" r:id="rId32"/>
    <p:sldId id="265" r:id="rId33"/>
    <p:sldId id="266" r:id="rId34"/>
    <p:sldId id="287" r:id="rId35"/>
    <p:sldId id="288" r:id="rId36"/>
    <p:sldId id="289" r:id="rId37"/>
    <p:sldId id="400" r:id="rId38"/>
    <p:sldId id="408" r:id="rId39"/>
    <p:sldId id="409" r:id="rId40"/>
    <p:sldId id="410" r:id="rId41"/>
    <p:sldId id="411" r:id="rId42"/>
    <p:sldId id="412" r:id="rId43"/>
    <p:sldId id="413" r:id="rId44"/>
    <p:sldId id="414" r:id="rId45"/>
    <p:sldId id="415" r:id="rId46"/>
    <p:sldId id="416" r:id="rId47"/>
    <p:sldId id="417" r:id="rId48"/>
    <p:sldId id="267" r:id="rId49"/>
    <p:sldId id="268" r:id="rId50"/>
    <p:sldId id="269" r:id="rId51"/>
    <p:sldId id="270" r:id="rId52"/>
    <p:sldId id="271" r:id="rId53"/>
    <p:sldId id="272" r:id="rId54"/>
    <p:sldId id="273" r:id="rId55"/>
    <p:sldId id="389" r:id="rId56"/>
    <p:sldId id="405" r:id="rId57"/>
    <p:sldId id="407" r:id="rId58"/>
    <p:sldId id="406" r:id="rId59"/>
    <p:sldId id="290" r:id="rId60"/>
    <p:sldId id="390" r:id="rId61"/>
    <p:sldId id="391" r:id="rId62"/>
    <p:sldId id="292" r:id="rId63"/>
    <p:sldId id="293" r:id="rId64"/>
    <p:sldId id="392" r:id="rId65"/>
    <p:sldId id="393" r:id="rId66"/>
    <p:sldId id="394" r:id="rId67"/>
    <p:sldId id="395" r:id="rId68"/>
    <p:sldId id="396" r:id="rId69"/>
    <p:sldId id="397" r:id="rId70"/>
    <p:sldId id="398" r:id="rId71"/>
    <p:sldId id="399" r:id="rId72"/>
    <p:sldId id="299" r:id="rId73"/>
    <p:sldId id="373" r:id="rId74"/>
    <p:sldId id="300" r:id="rId75"/>
    <p:sldId id="375" r:id="rId76"/>
    <p:sldId id="376" r:id="rId77"/>
    <p:sldId id="306" r:id="rId78"/>
    <p:sldId id="377" r:id="rId79"/>
    <p:sldId id="310" r:id="rId80"/>
    <p:sldId id="311" r:id="rId81"/>
    <p:sldId id="309" r:id="rId82"/>
    <p:sldId id="315" r:id="rId83"/>
    <p:sldId id="316" r:id="rId84"/>
    <p:sldId id="378" r:id="rId85"/>
    <p:sldId id="317" r:id="rId86"/>
    <p:sldId id="379" r:id="rId87"/>
    <p:sldId id="319" r:id="rId88"/>
    <p:sldId id="322" r:id="rId89"/>
    <p:sldId id="402" r:id="rId90"/>
    <p:sldId id="356" r:id="rId91"/>
    <p:sldId id="357" r:id="rId92"/>
    <p:sldId id="358" r:id="rId93"/>
    <p:sldId id="359" r:id="rId94"/>
    <p:sldId id="360" r:id="rId95"/>
    <p:sldId id="361" r:id="rId96"/>
    <p:sldId id="362" r:id="rId97"/>
    <p:sldId id="363" r:id="rId98"/>
    <p:sldId id="382" r:id="rId99"/>
    <p:sldId id="301" r:id="rId100"/>
    <p:sldId id="294" r:id="rId101"/>
    <p:sldId id="295" r:id="rId102"/>
    <p:sldId id="296" r:id="rId103"/>
    <p:sldId id="302" r:id="rId104"/>
    <p:sldId id="303" r:id="rId105"/>
    <p:sldId id="339" r:id="rId106"/>
    <p:sldId id="386" r:id="rId107"/>
    <p:sldId id="384" r:id="rId108"/>
    <p:sldId id="282" r:id="rId109"/>
    <p:sldId id="283" r:id="rId110"/>
    <p:sldId id="385" r:id="rId111"/>
    <p:sldId id="284" r:id="rId112"/>
    <p:sldId id="364" r:id="rId113"/>
    <p:sldId id="285" r:id="rId114"/>
    <p:sldId id="365" r:id="rId115"/>
    <p:sldId id="366" r:id="rId116"/>
    <p:sldId id="367" r:id="rId117"/>
    <p:sldId id="368" r:id="rId118"/>
    <p:sldId id="369" r:id="rId119"/>
    <p:sldId id="370" r:id="rId120"/>
    <p:sldId id="286" r:id="rId121"/>
    <p:sldId id="381" r:id="rId122"/>
    <p:sldId id="325" r:id="rId123"/>
    <p:sldId id="354" r:id="rId124"/>
    <p:sldId id="355" r:id="rId125"/>
    <p:sldId id="383" r:id="rId126"/>
    <p:sldId id="279" r:id="rId127"/>
    <p:sldId id="280" r:id="rId128"/>
    <p:sldId id="281" r:id="rId129"/>
    <p:sldId id="340" r:id="rId130"/>
    <p:sldId id="341" r:id="rId131"/>
    <p:sldId id="342" r:id="rId132"/>
    <p:sldId id="349" r:id="rId133"/>
    <p:sldId id="343" r:id="rId134"/>
    <p:sldId id="344" r:id="rId135"/>
    <p:sldId id="345" r:id="rId136"/>
    <p:sldId id="380" r:id="rId137"/>
    <p:sldId id="403" r:id="rId138"/>
    <p:sldId id="371"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372"/>
            <p14:sldId id="275"/>
          </p14:sldIdLst>
        </p14:section>
        <p14:section name="Cloud Native Applications" id="{5D018A25-C827-FD40-8FD8-ECA125EBA49A}">
          <p14:sldIdLst>
            <p14:sldId id="257"/>
            <p14:sldId id="258"/>
            <p14:sldId id="259"/>
            <p14:sldId id="261"/>
            <p14:sldId id="262"/>
            <p14:sldId id="404"/>
            <p14:sldId id="264"/>
            <p14:sldId id="265"/>
            <p14:sldId id="266"/>
            <p14:sldId id="287"/>
            <p14:sldId id="288"/>
            <p14:sldId id="289"/>
            <p14:sldId id="400"/>
            <p14:sldId id="408"/>
            <p14:sldId id="409"/>
            <p14:sldId id="410"/>
            <p14:sldId id="411"/>
            <p14:sldId id="412"/>
            <p14:sldId id="413"/>
            <p14:sldId id="414"/>
            <p14:sldId id="415"/>
            <p14:sldId id="416"/>
            <p14:sldId id="417"/>
            <p14:sldId id="267"/>
            <p14:sldId id="268"/>
            <p14:sldId id="269"/>
            <p14:sldId id="270"/>
            <p14:sldId id="271"/>
            <p14:sldId id="272"/>
            <p14:sldId id="273"/>
          </p14:sldIdLst>
        </p14:section>
        <p14:section name="Intro to ACS" id="{824D5AAA-C0F9-264F-8A3C-ED3BDE6CF25A}">
          <p14:sldIdLst>
            <p14:sldId id="389"/>
            <p14:sldId id="405"/>
            <p14:sldId id="407"/>
            <p14:sldId id="406"/>
            <p14:sldId id="290"/>
            <p14:sldId id="390"/>
            <p14:sldId id="391"/>
            <p14:sldId id="292"/>
            <p14:sldId id="293"/>
            <p14:sldId id="392"/>
            <p14:sldId id="393"/>
            <p14:sldId id="394"/>
            <p14:sldId id="395"/>
            <p14:sldId id="396"/>
            <p14:sldId id="397"/>
            <p14:sldId id="398"/>
            <p14:sldId id="399"/>
          </p14:sldIdLst>
        </p14:section>
        <p14:section name="Kubernetes Concepts" id="{3409CFC5-F00E-2946-85CA-B15680CB2992}">
          <p14:sldIdLst>
            <p14:sldId id="299"/>
            <p14:sldId id="373"/>
            <p14:sldId id="300"/>
            <p14:sldId id="375"/>
            <p14:sldId id="376"/>
            <p14:sldId id="306"/>
            <p14:sldId id="377"/>
            <p14:sldId id="310"/>
            <p14:sldId id="311"/>
            <p14:sldId id="309"/>
            <p14:sldId id="315"/>
            <p14:sldId id="316"/>
            <p14:sldId id="378"/>
            <p14:sldId id="317"/>
            <p14:sldId id="379"/>
            <p14:sldId id="319"/>
            <p14:sldId id="322"/>
            <p14:sldId id="402"/>
            <p14:sldId id="356"/>
            <p14:sldId id="357"/>
            <p14:sldId id="358"/>
            <p14:sldId id="359"/>
            <p14:sldId id="360"/>
            <p14:sldId id="361"/>
            <p14:sldId id="362"/>
            <p14:sldId id="363"/>
          </p14:sldIdLst>
        </p14:section>
        <p14:section name="Service Discovery and Networking" id="{E90D978C-B487-BD42-BBC2-8E48D89BE357}">
          <p14:sldIdLst>
            <p14:sldId id="382"/>
            <p14:sldId id="301"/>
            <p14:sldId id="294"/>
            <p14:sldId id="295"/>
            <p14:sldId id="296"/>
            <p14:sldId id="302"/>
            <p14:sldId id="303"/>
            <p14:sldId id="339"/>
            <p14:sldId id="386"/>
          </p14:sldIdLst>
        </p14:section>
        <p14:section name="Helm and CI/CD" id="{45E991AB-FD22-0D42-B6EC-0D31650E484F}">
          <p14:sldIdLst>
            <p14:sldId id="384"/>
            <p14:sldId id="282"/>
            <p14:sldId id="283"/>
            <p14:sldId id="385"/>
            <p14:sldId id="284"/>
            <p14:sldId id="364"/>
            <p14:sldId id="285"/>
            <p14:sldId id="365"/>
            <p14:sldId id="366"/>
            <p14:sldId id="367"/>
            <p14:sldId id="368"/>
            <p14:sldId id="369"/>
            <p14:sldId id="370"/>
            <p14:sldId id="286"/>
          </p14:sldIdLst>
        </p14:section>
        <p14:section name="Storage" id="{F782BF9C-AFBD-464A-8F50-8B267B7A9A1E}">
          <p14:sldIdLst>
            <p14:sldId id="381"/>
            <p14:sldId id="325"/>
            <p14:sldId id="354"/>
            <p14:sldId id="355"/>
          </p14:sldIdLst>
        </p14:section>
        <p14:section name="Scaling" id="{EADAB014-A88B-E142-AB63-3320C11BB8AA}">
          <p14:sldIdLst>
            <p14:sldId id="383"/>
            <p14:sldId id="279"/>
            <p14:sldId id="280"/>
            <p14:sldId id="281"/>
          </p14:sldIdLst>
        </p14:section>
        <p14:section name="Monitoring, Logging, Debugging" id="{9DC3FE3F-CB01-8342-86CB-FBCFD9348618}">
          <p14:sldIdLst>
            <p14:sldId id="340"/>
            <p14:sldId id="341"/>
            <p14:sldId id="342"/>
          </p14:sldIdLst>
        </p14:section>
        <p14:section name="Kubernetes Advanced Concepts" id="{D1D8F9D0-D413-1945-B437-1D4119C98575}">
          <p14:sldIdLst>
            <p14:sldId id="349"/>
            <p14:sldId id="343"/>
            <p14:sldId id="344"/>
            <p14:sldId id="345"/>
            <p14:sldId id="380"/>
          </p14:sldIdLst>
        </p14:section>
        <p14:section name="Upgrade K8s" id="{434024E8-B629-8947-A180-D5EFF0492F87}">
          <p14:sldIdLst>
            <p14:sldId id="403"/>
          </p14:sldIdLst>
        </p14:section>
        <p14:section name="Wrap-up" id="{ADD33072-0101-294E-A143-E29F4DFFFD30}">
          <p14:sldIdLst>
            <p14:sldId id="3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p:restoredTop sz="86352"/>
  </p:normalViewPr>
  <p:slideViewPr>
    <p:cSldViewPr snapToGrid="0" snapToObjects="1">
      <p:cViewPr varScale="1">
        <p:scale>
          <a:sx n="75" d="100"/>
          <a:sy n="75" d="100"/>
        </p:scale>
        <p:origin x="326" y="43"/>
      </p:cViewPr>
      <p:guideLst/>
    </p:cSldViewPr>
  </p:slideViewPr>
  <p:notesTextViewPr>
    <p:cViewPr>
      <p:scale>
        <a:sx n="1" d="1"/>
        <a:sy n="1" d="1"/>
      </p:scale>
      <p:origin x="0" y="0"/>
    </p:cViewPr>
  </p:notesTextViewPr>
  <p:sorterViewPr>
    <p:cViewPr varScale="1">
      <p:scale>
        <a:sx n="1" d="1"/>
        <a:sy n="1" d="1"/>
      </p:scale>
      <p:origin x="0" y="-2014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117" Type="http://schemas.openxmlformats.org/officeDocument/2006/relationships/slide" Target="slides/slide94.xml"/><Relationship Id="rId21" Type="http://schemas.openxmlformats.org/officeDocument/2006/relationships/slideMaster" Target="slideMasters/slideMaster21.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38" Type="http://schemas.openxmlformats.org/officeDocument/2006/relationships/slide" Target="slides/slide115.xml"/><Relationship Id="rId16" Type="http://schemas.openxmlformats.org/officeDocument/2006/relationships/slideMaster" Target="slideMasters/slideMaster16.xml"/><Relationship Id="rId107" Type="http://schemas.openxmlformats.org/officeDocument/2006/relationships/slide" Target="slides/slide84.xml"/><Relationship Id="rId11" Type="http://schemas.openxmlformats.org/officeDocument/2006/relationships/slideMaster" Target="slideMasters/slideMaster11.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28" Type="http://schemas.openxmlformats.org/officeDocument/2006/relationships/slide" Target="slides/slide105.xml"/><Relationship Id="rId144"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67.xml"/><Relationship Id="rId95" Type="http://schemas.openxmlformats.org/officeDocument/2006/relationships/slide" Target="slides/slide72.xml"/><Relationship Id="rId22" Type="http://schemas.openxmlformats.org/officeDocument/2006/relationships/slideMaster" Target="slideMasters/slideMaster22.xml"/><Relationship Id="rId27" Type="http://schemas.openxmlformats.org/officeDocument/2006/relationships/slide" Target="slides/slide4.xml"/><Relationship Id="rId43" Type="http://schemas.openxmlformats.org/officeDocument/2006/relationships/slide" Target="slides/slide20.xml"/><Relationship Id="rId48" Type="http://schemas.openxmlformats.org/officeDocument/2006/relationships/slide" Target="slides/slide25.xml"/><Relationship Id="rId64" Type="http://schemas.openxmlformats.org/officeDocument/2006/relationships/slide" Target="slides/slide41.xml"/><Relationship Id="rId69" Type="http://schemas.openxmlformats.org/officeDocument/2006/relationships/slide" Target="slides/slide46.xml"/><Relationship Id="rId113" Type="http://schemas.openxmlformats.org/officeDocument/2006/relationships/slide" Target="slides/slide90.xml"/><Relationship Id="rId118" Type="http://schemas.openxmlformats.org/officeDocument/2006/relationships/slide" Target="slides/slide95.xml"/><Relationship Id="rId134" Type="http://schemas.openxmlformats.org/officeDocument/2006/relationships/slide" Target="slides/slide111.xml"/><Relationship Id="rId139" Type="http://schemas.openxmlformats.org/officeDocument/2006/relationships/slide" Target="slides/slide116.xml"/><Relationship Id="rId80" Type="http://schemas.openxmlformats.org/officeDocument/2006/relationships/slide" Target="slides/slide57.xml"/><Relationship Id="rId85" Type="http://schemas.openxmlformats.org/officeDocument/2006/relationships/slide" Target="slides/slide62.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103" Type="http://schemas.openxmlformats.org/officeDocument/2006/relationships/slide" Target="slides/slide80.xml"/><Relationship Id="rId108" Type="http://schemas.openxmlformats.org/officeDocument/2006/relationships/slide" Target="slides/slide85.xml"/><Relationship Id="rId116" Type="http://schemas.openxmlformats.org/officeDocument/2006/relationships/slide" Target="slides/slide93.xml"/><Relationship Id="rId124" Type="http://schemas.openxmlformats.org/officeDocument/2006/relationships/slide" Target="slides/slide101.xml"/><Relationship Id="rId129" Type="http://schemas.openxmlformats.org/officeDocument/2006/relationships/slide" Target="slides/slide106.xml"/><Relationship Id="rId137" Type="http://schemas.openxmlformats.org/officeDocument/2006/relationships/slide" Target="slides/slide114.xml"/><Relationship Id="rId20" Type="http://schemas.openxmlformats.org/officeDocument/2006/relationships/slideMaster" Target="slideMasters/slideMaster20.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slide" Target="slides/slide65.xml"/><Relationship Id="rId91" Type="http://schemas.openxmlformats.org/officeDocument/2006/relationships/slide" Target="slides/slide68.xml"/><Relationship Id="rId96" Type="http://schemas.openxmlformats.org/officeDocument/2006/relationships/slide" Target="slides/slide73.xml"/><Relationship Id="rId111" Type="http://schemas.openxmlformats.org/officeDocument/2006/relationships/slide" Target="slides/slide88.xml"/><Relationship Id="rId132" Type="http://schemas.openxmlformats.org/officeDocument/2006/relationships/slide" Target="slides/slide109.xml"/><Relationship Id="rId140" Type="http://schemas.openxmlformats.org/officeDocument/2006/relationships/notesMaster" Target="notesMasters/notesMaster1.xml"/><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6" Type="http://schemas.openxmlformats.org/officeDocument/2006/relationships/slide" Target="slides/slide83.xml"/><Relationship Id="rId114" Type="http://schemas.openxmlformats.org/officeDocument/2006/relationships/slide" Target="slides/slide91.xml"/><Relationship Id="rId119" Type="http://schemas.openxmlformats.org/officeDocument/2006/relationships/slide" Target="slides/slide96.xml"/><Relationship Id="rId127" Type="http://schemas.openxmlformats.org/officeDocument/2006/relationships/slide" Target="slides/slide104.xml"/><Relationship Id="rId10" Type="http://schemas.openxmlformats.org/officeDocument/2006/relationships/slideMaster" Target="slideMasters/slideMaster10.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30" Type="http://schemas.openxmlformats.org/officeDocument/2006/relationships/slide" Target="slides/slide107.xml"/><Relationship Id="rId135" Type="http://schemas.openxmlformats.org/officeDocument/2006/relationships/slide" Target="slides/slide112.xml"/><Relationship Id="rId14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48.xml"/><Relationship Id="rId92"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61" Type="http://schemas.openxmlformats.org/officeDocument/2006/relationships/slide" Target="slides/slide38.xml"/><Relationship Id="rId82" Type="http://schemas.openxmlformats.org/officeDocument/2006/relationships/slide" Target="slides/slide5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8" Type="http://schemas.openxmlformats.org/officeDocument/2006/relationships/slideMaster" Target="slideMasters/slideMaster8.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770AB-E58A-7A4B-A0D8-1F6C5549B45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C83B3185-0F63-B449-AC21-29888C2CB14E}">
      <dgm:prSet/>
      <dgm:spPr/>
      <dgm:t>
        <a:bodyPr/>
        <a:lstStyle/>
        <a:p>
          <a:pPr rtl="0"/>
          <a:r>
            <a:rPr lang="en-US"/>
            <a:t>“Unlimited” Scale</a:t>
          </a:r>
        </a:p>
      </dgm:t>
    </dgm:pt>
    <dgm:pt modelId="{FDA12045-16C7-DE4E-A014-C733781CC3EE}" type="parTrans" cxnId="{E131F1CC-F536-6646-BEBD-DC0CE5E9D70A}">
      <dgm:prSet/>
      <dgm:spPr/>
      <dgm:t>
        <a:bodyPr/>
        <a:lstStyle/>
        <a:p>
          <a:endParaRPr lang="en-US"/>
        </a:p>
      </dgm:t>
    </dgm:pt>
    <dgm:pt modelId="{6B89D633-61E0-DE43-B8ED-5AD533A047B5}" type="sibTrans" cxnId="{E131F1CC-F536-6646-BEBD-DC0CE5E9D70A}">
      <dgm:prSet/>
      <dgm:spPr/>
      <dgm:t>
        <a:bodyPr/>
        <a:lstStyle/>
        <a:p>
          <a:endParaRPr lang="en-US"/>
        </a:p>
      </dgm:t>
    </dgm:pt>
    <dgm:pt modelId="{248D1EE8-B912-294E-BEAE-9BE69F73441A}">
      <dgm:prSet/>
      <dgm:spPr/>
      <dgm:t>
        <a:bodyPr/>
        <a:lstStyle/>
        <a:p>
          <a:pPr rtl="0"/>
          <a:r>
            <a:rPr lang="en-US" dirty="0"/>
            <a:t>Global reach</a:t>
          </a:r>
        </a:p>
      </dgm:t>
    </dgm:pt>
    <dgm:pt modelId="{4B90E7CE-73B7-7C46-A17F-4B8BD3BBF544}" type="parTrans" cxnId="{9B2DCC86-ED49-A944-ABFC-48A4F6482325}">
      <dgm:prSet/>
      <dgm:spPr/>
      <dgm:t>
        <a:bodyPr/>
        <a:lstStyle/>
        <a:p>
          <a:endParaRPr lang="en-US"/>
        </a:p>
      </dgm:t>
    </dgm:pt>
    <dgm:pt modelId="{CD405FED-FC31-EA45-91B5-E0CE111ED8B7}" type="sibTrans" cxnId="{9B2DCC86-ED49-A944-ABFC-48A4F6482325}">
      <dgm:prSet/>
      <dgm:spPr/>
      <dgm:t>
        <a:bodyPr/>
        <a:lstStyle/>
        <a:p>
          <a:endParaRPr lang="en-US"/>
        </a:p>
      </dgm:t>
    </dgm:pt>
    <dgm:pt modelId="{71F06B88-00C7-F545-B432-8AD0F2B0319E}">
      <dgm:prSet/>
      <dgm:spPr/>
      <dgm:t>
        <a:bodyPr/>
        <a:lstStyle/>
        <a:p>
          <a:pPr rtl="0"/>
          <a:r>
            <a:rPr lang="en-US" dirty="0"/>
            <a:t>Rapid innovation -&gt; time to market</a:t>
          </a:r>
        </a:p>
      </dgm:t>
    </dgm:pt>
    <dgm:pt modelId="{8B10D9E6-04E9-B04F-A653-27206216387B}" type="parTrans" cxnId="{30E1DC9A-B5D1-F64C-9C76-66262B2265A9}">
      <dgm:prSet/>
      <dgm:spPr/>
      <dgm:t>
        <a:bodyPr/>
        <a:lstStyle/>
        <a:p>
          <a:endParaRPr lang="en-US"/>
        </a:p>
      </dgm:t>
    </dgm:pt>
    <dgm:pt modelId="{4B70B730-34CB-074B-87F4-F2C0E278CCCA}" type="sibTrans" cxnId="{30E1DC9A-B5D1-F64C-9C76-66262B2265A9}">
      <dgm:prSet/>
      <dgm:spPr/>
      <dgm:t>
        <a:bodyPr/>
        <a:lstStyle/>
        <a:p>
          <a:endParaRPr lang="en-US"/>
        </a:p>
      </dgm:t>
    </dgm:pt>
    <dgm:pt modelId="{BBBBC187-1D12-7F48-95C8-06CBF04ADEC6}" type="pres">
      <dgm:prSet presAssocID="{3FA770AB-E58A-7A4B-A0D8-1F6C5549B457}" presName="Name0" presStyleCnt="0">
        <dgm:presLayoutVars>
          <dgm:dir/>
          <dgm:resizeHandles val="exact"/>
        </dgm:presLayoutVars>
      </dgm:prSet>
      <dgm:spPr/>
    </dgm:pt>
    <dgm:pt modelId="{4EAE9114-36C6-2548-A1A8-D1825A0FFDA2}" type="pres">
      <dgm:prSet presAssocID="{C83B3185-0F63-B449-AC21-29888C2CB14E}" presName="compNode" presStyleCnt="0"/>
      <dgm:spPr/>
    </dgm:pt>
    <dgm:pt modelId="{66798B95-4D84-9B42-8B35-6431013C1B49}" type="pres">
      <dgm:prSet presAssocID="{C83B3185-0F63-B449-AC21-29888C2CB14E}" presName="pict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B93D104D-6151-4D42-9DA5-C8C50AE2D809}" type="pres">
      <dgm:prSet presAssocID="{C83B3185-0F63-B449-AC21-29888C2CB14E}" presName="textRect" presStyleLbl="revTx" presStyleIdx="0" presStyleCnt="3">
        <dgm:presLayoutVars>
          <dgm:bulletEnabled val="1"/>
        </dgm:presLayoutVars>
      </dgm:prSet>
      <dgm:spPr/>
    </dgm:pt>
    <dgm:pt modelId="{251FFC91-7CC0-874D-B340-AB9A6B909A25}" type="pres">
      <dgm:prSet presAssocID="{6B89D633-61E0-DE43-B8ED-5AD533A047B5}" presName="sibTrans" presStyleLbl="sibTrans2D1" presStyleIdx="0" presStyleCnt="0"/>
      <dgm:spPr/>
    </dgm:pt>
    <dgm:pt modelId="{F4FCFEE2-FED0-4F4E-A374-AA8F3B0BFC7D}" type="pres">
      <dgm:prSet presAssocID="{248D1EE8-B912-294E-BEAE-9BE69F73441A}" presName="compNode" presStyleCnt="0"/>
      <dgm:spPr/>
    </dgm:pt>
    <dgm:pt modelId="{FD711969-9CF5-6C4C-8854-2121BF0A2D2E}" type="pres">
      <dgm:prSet presAssocID="{248D1EE8-B912-294E-BEAE-9BE69F73441A}" presName="pict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2B0B7B67-FD1B-D844-84BE-AB67DE552966}" type="pres">
      <dgm:prSet presAssocID="{248D1EE8-B912-294E-BEAE-9BE69F73441A}" presName="textRect" presStyleLbl="revTx" presStyleIdx="1" presStyleCnt="3">
        <dgm:presLayoutVars>
          <dgm:bulletEnabled val="1"/>
        </dgm:presLayoutVars>
      </dgm:prSet>
      <dgm:spPr/>
    </dgm:pt>
    <dgm:pt modelId="{D0E71D58-6A13-F345-8E25-8D77B361DC50}" type="pres">
      <dgm:prSet presAssocID="{CD405FED-FC31-EA45-91B5-E0CE111ED8B7}" presName="sibTrans" presStyleLbl="sibTrans2D1" presStyleIdx="0" presStyleCnt="0"/>
      <dgm:spPr/>
    </dgm:pt>
    <dgm:pt modelId="{C40850EB-0D58-354B-838A-3BB04489CD9D}" type="pres">
      <dgm:prSet presAssocID="{71F06B88-00C7-F545-B432-8AD0F2B0319E}" presName="compNode" presStyleCnt="0"/>
      <dgm:spPr/>
    </dgm:pt>
    <dgm:pt modelId="{7E4EB9C6-6A6B-0C47-AEF8-2D9B5EEDAFA7}" type="pres">
      <dgm:prSet presAssocID="{71F06B88-00C7-F545-B432-8AD0F2B0319E}" presName="pict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712B4856-5B5F-4348-A8D8-F0DA4333FC73}" type="pres">
      <dgm:prSet presAssocID="{71F06B88-00C7-F545-B432-8AD0F2B0319E}" presName="textRect" presStyleLbl="revTx" presStyleIdx="2" presStyleCnt="3">
        <dgm:presLayoutVars>
          <dgm:bulletEnabled val="1"/>
        </dgm:presLayoutVars>
      </dgm:prSet>
      <dgm:spPr/>
    </dgm:pt>
  </dgm:ptLst>
  <dgm:cxnLst>
    <dgm:cxn modelId="{9D0ED224-7B95-CB4B-9CDD-79E1BD39B515}" type="presOf" srcId="{71F06B88-00C7-F545-B432-8AD0F2B0319E}" destId="{712B4856-5B5F-4348-A8D8-F0DA4333FC73}" srcOrd="0" destOrd="0" presId="urn:microsoft.com/office/officeart/2005/8/layout/pList1"/>
    <dgm:cxn modelId="{5F82D45B-777E-4643-8689-38BF56B0FB3D}" type="presOf" srcId="{CD405FED-FC31-EA45-91B5-E0CE111ED8B7}" destId="{D0E71D58-6A13-F345-8E25-8D77B361DC50}" srcOrd="0" destOrd="0" presId="urn:microsoft.com/office/officeart/2005/8/layout/pList1"/>
    <dgm:cxn modelId="{4A29FE5E-C151-1540-B2B1-0DFD76F8D158}" type="presOf" srcId="{248D1EE8-B912-294E-BEAE-9BE69F73441A}" destId="{2B0B7B67-FD1B-D844-84BE-AB67DE552966}" srcOrd="0" destOrd="0" presId="urn:microsoft.com/office/officeart/2005/8/layout/pList1"/>
    <dgm:cxn modelId="{A5080484-CED1-0F44-BFCB-4654FDF28FE2}" type="presOf" srcId="{3FA770AB-E58A-7A4B-A0D8-1F6C5549B457}" destId="{BBBBC187-1D12-7F48-95C8-06CBF04ADEC6}" srcOrd="0" destOrd="0" presId="urn:microsoft.com/office/officeart/2005/8/layout/pList1"/>
    <dgm:cxn modelId="{9B2DCC86-ED49-A944-ABFC-48A4F6482325}" srcId="{3FA770AB-E58A-7A4B-A0D8-1F6C5549B457}" destId="{248D1EE8-B912-294E-BEAE-9BE69F73441A}" srcOrd="1" destOrd="0" parTransId="{4B90E7CE-73B7-7C46-A17F-4B8BD3BBF544}" sibTransId="{CD405FED-FC31-EA45-91B5-E0CE111ED8B7}"/>
    <dgm:cxn modelId="{30E1DC9A-B5D1-F64C-9C76-66262B2265A9}" srcId="{3FA770AB-E58A-7A4B-A0D8-1F6C5549B457}" destId="{71F06B88-00C7-F545-B432-8AD0F2B0319E}" srcOrd="2" destOrd="0" parTransId="{8B10D9E6-04E9-B04F-A653-27206216387B}" sibTransId="{4B70B730-34CB-074B-87F4-F2C0E278CCCA}"/>
    <dgm:cxn modelId="{5E3C6DB4-EDB7-4B41-9841-88A8A6A5A495}" type="presOf" srcId="{6B89D633-61E0-DE43-B8ED-5AD533A047B5}" destId="{251FFC91-7CC0-874D-B340-AB9A6B909A25}" srcOrd="0" destOrd="0" presId="urn:microsoft.com/office/officeart/2005/8/layout/pList1"/>
    <dgm:cxn modelId="{E131F1CC-F536-6646-BEBD-DC0CE5E9D70A}" srcId="{3FA770AB-E58A-7A4B-A0D8-1F6C5549B457}" destId="{C83B3185-0F63-B449-AC21-29888C2CB14E}" srcOrd="0" destOrd="0" parTransId="{FDA12045-16C7-DE4E-A014-C733781CC3EE}" sibTransId="{6B89D633-61E0-DE43-B8ED-5AD533A047B5}"/>
    <dgm:cxn modelId="{29F078DE-BF7D-C744-AFEC-674122FB4C14}" type="presOf" srcId="{C83B3185-0F63-B449-AC21-29888C2CB14E}" destId="{B93D104D-6151-4D42-9DA5-C8C50AE2D809}" srcOrd="0" destOrd="0" presId="urn:microsoft.com/office/officeart/2005/8/layout/pList1"/>
    <dgm:cxn modelId="{2B058455-0B0B-0F4C-8B80-59FDB182A9DC}" type="presParOf" srcId="{BBBBC187-1D12-7F48-95C8-06CBF04ADEC6}" destId="{4EAE9114-36C6-2548-A1A8-D1825A0FFDA2}" srcOrd="0" destOrd="0" presId="urn:microsoft.com/office/officeart/2005/8/layout/pList1"/>
    <dgm:cxn modelId="{84445056-2921-144D-B811-AF6CC52B3C75}" type="presParOf" srcId="{4EAE9114-36C6-2548-A1A8-D1825A0FFDA2}" destId="{66798B95-4D84-9B42-8B35-6431013C1B49}" srcOrd="0" destOrd="0" presId="urn:microsoft.com/office/officeart/2005/8/layout/pList1"/>
    <dgm:cxn modelId="{0B6026F6-27D4-CA48-AC58-3DA3386952BF}" type="presParOf" srcId="{4EAE9114-36C6-2548-A1A8-D1825A0FFDA2}" destId="{B93D104D-6151-4D42-9DA5-C8C50AE2D809}" srcOrd="1" destOrd="0" presId="urn:microsoft.com/office/officeart/2005/8/layout/pList1"/>
    <dgm:cxn modelId="{42B7AE4D-F247-6342-B732-729D321E6CC0}" type="presParOf" srcId="{BBBBC187-1D12-7F48-95C8-06CBF04ADEC6}" destId="{251FFC91-7CC0-874D-B340-AB9A6B909A25}" srcOrd="1" destOrd="0" presId="urn:microsoft.com/office/officeart/2005/8/layout/pList1"/>
    <dgm:cxn modelId="{ACAF5E15-31FD-7C48-8CDC-78710A43D7C7}" type="presParOf" srcId="{BBBBC187-1D12-7F48-95C8-06CBF04ADEC6}" destId="{F4FCFEE2-FED0-4F4E-A374-AA8F3B0BFC7D}" srcOrd="2" destOrd="0" presId="urn:microsoft.com/office/officeart/2005/8/layout/pList1"/>
    <dgm:cxn modelId="{FA82416D-5509-A348-A69B-B569B7959795}" type="presParOf" srcId="{F4FCFEE2-FED0-4F4E-A374-AA8F3B0BFC7D}" destId="{FD711969-9CF5-6C4C-8854-2121BF0A2D2E}" srcOrd="0" destOrd="0" presId="urn:microsoft.com/office/officeart/2005/8/layout/pList1"/>
    <dgm:cxn modelId="{E815FFD7-9BCB-5A46-9FF5-AFC27B092FA8}" type="presParOf" srcId="{F4FCFEE2-FED0-4F4E-A374-AA8F3B0BFC7D}" destId="{2B0B7B67-FD1B-D844-84BE-AB67DE552966}" srcOrd="1" destOrd="0" presId="urn:microsoft.com/office/officeart/2005/8/layout/pList1"/>
    <dgm:cxn modelId="{A17A735C-299B-764C-906A-B8343A11D996}" type="presParOf" srcId="{BBBBC187-1D12-7F48-95C8-06CBF04ADEC6}" destId="{D0E71D58-6A13-F345-8E25-8D77B361DC50}" srcOrd="3" destOrd="0" presId="urn:microsoft.com/office/officeart/2005/8/layout/pList1"/>
    <dgm:cxn modelId="{0E7A351F-55F8-464A-9EBF-FD53429FC575}" type="presParOf" srcId="{BBBBC187-1D12-7F48-95C8-06CBF04ADEC6}" destId="{C40850EB-0D58-354B-838A-3BB04489CD9D}" srcOrd="4" destOrd="0" presId="urn:microsoft.com/office/officeart/2005/8/layout/pList1"/>
    <dgm:cxn modelId="{874FEF33-4F77-9843-975F-FC2B58346CC5}" type="presParOf" srcId="{C40850EB-0D58-354B-838A-3BB04489CD9D}" destId="{7E4EB9C6-6A6B-0C47-AEF8-2D9B5EEDAFA7}" srcOrd="0" destOrd="0" presId="urn:microsoft.com/office/officeart/2005/8/layout/pList1"/>
    <dgm:cxn modelId="{50315094-D2FB-5348-A99F-C4F86CB7AD01}" type="presParOf" srcId="{C40850EB-0D58-354B-838A-3BB04489CD9D}" destId="{712B4856-5B5F-4348-A8D8-F0DA4333FC7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98B95-4D84-9B42-8B35-6431013C1B49}">
      <dsp:nvSpPr>
        <dsp:cNvPr id="0" name=""/>
        <dsp:cNvSpPr/>
      </dsp:nvSpPr>
      <dsp:spPr>
        <a:xfrm>
          <a:off x="419004" y="1293"/>
          <a:ext cx="2268818" cy="156321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93D104D-6151-4D42-9DA5-C8C50AE2D809}">
      <dsp:nvSpPr>
        <dsp:cNvPr id="0" name=""/>
        <dsp:cNvSpPr/>
      </dsp:nvSpPr>
      <dsp:spPr>
        <a:xfrm>
          <a:off x="419004"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a:t>“Unlimited” Scale</a:t>
          </a:r>
        </a:p>
      </dsp:txBody>
      <dsp:txXfrm>
        <a:off x="419004" y="1564509"/>
        <a:ext cx="2268818" cy="841731"/>
      </dsp:txXfrm>
    </dsp:sp>
    <dsp:sp modelId="{FD711969-9CF5-6C4C-8854-2121BF0A2D2E}">
      <dsp:nvSpPr>
        <dsp:cNvPr id="0" name=""/>
        <dsp:cNvSpPr/>
      </dsp:nvSpPr>
      <dsp:spPr>
        <a:xfrm>
          <a:off x="2914800" y="1293"/>
          <a:ext cx="2268818" cy="156321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B0B7B67-FD1B-D844-84BE-AB67DE552966}">
      <dsp:nvSpPr>
        <dsp:cNvPr id="0" name=""/>
        <dsp:cNvSpPr/>
      </dsp:nvSpPr>
      <dsp:spPr>
        <a:xfrm>
          <a:off x="2914800"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t>Global reach</a:t>
          </a:r>
        </a:p>
      </dsp:txBody>
      <dsp:txXfrm>
        <a:off x="2914800" y="1564509"/>
        <a:ext cx="2268818" cy="841731"/>
      </dsp:txXfrm>
    </dsp:sp>
    <dsp:sp modelId="{7E4EB9C6-6A6B-0C47-AEF8-2D9B5EEDAFA7}">
      <dsp:nvSpPr>
        <dsp:cNvPr id="0" name=""/>
        <dsp:cNvSpPr/>
      </dsp:nvSpPr>
      <dsp:spPr>
        <a:xfrm>
          <a:off x="5410595" y="1293"/>
          <a:ext cx="2268818" cy="15632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12B4856-5B5F-4348-A8D8-F0DA4333FC73}">
      <dsp:nvSpPr>
        <dsp:cNvPr id="0" name=""/>
        <dsp:cNvSpPr/>
      </dsp:nvSpPr>
      <dsp:spPr>
        <a:xfrm>
          <a:off x="5410595" y="1564509"/>
          <a:ext cx="2268818" cy="841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rtl="0">
            <a:lnSpc>
              <a:spcPct val="90000"/>
            </a:lnSpc>
            <a:spcBef>
              <a:spcPct val="0"/>
            </a:spcBef>
            <a:spcAft>
              <a:spcPct val="35000"/>
            </a:spcAft>
            <a:buNone/>
          </a:pPr>
          <a:r>
            <a:rPr lang="en-US" sz="2100" kern="1200" dirty="0"/>
            <a:t>Rapid innovation -&gt; time to market</a:t>
          </a:r>
        </a:p>
      </dsp:txBody>
      <dsp:txXfrm>
        <a:off x="5410595" y="1564509"/>
        <a:ext cx="2268818" cy="84173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19:41.880"/>
    </inkml:context>
    <inkml:brush xml:id="br0">
      <inkml:brushProperty name="width" value="0.03333" units="cm"/>
      <inkml:brushProperty name="height" value="0.03333" units="cm"/>
      <inkml:brushProperty name="color" value="#ED1C24"/>
    </inkml:brush>
  </inkml:definitions>
  <inkml:trace contextRef="#ctx0" brushRef="#br0">6012 4043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19:41.407"/>
    </inkml:context>
    <inkml:brush xml:id="br0">
      <inkml:brushProperty name="width" value="0.03333" units="cm"/>
      <inkml:brushProperty name="height" value="0.03333" units="cm"/>
      <inkml:brushProperty name="color" value="#ED1C24"/>
    </inkml:brush>
  </inkml:definitions>
  <inkml:trace contextRef="#ctx0" brushRef="#br0">6308 3775,'-4'0,"-1"0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19:43.269"/>
    </inkml:context>
    <inkml:brush xml:id="br0">
      <inkml:brushProperty name="width" value="0.03333" units="cm"/>
      <inkml:brushProperty name="height" value="0.03333" units="cm"/>
      <inkml:brushProperty name="color" value="#ED1C24"/>
    </inkml:brush>
  </inkml:definitions>
  <inkml:trace contextRef="#ctx0" brushRef="#br0">2226 6980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21:17.787"/>
    </inkml:context>
    <inkml:brush xml:id="br0">
      <inkml:brushProperty name="width" value="0.03333" units="cm"/>
      <inkml:brushProperty name="height" value="0.03333" units="cm"/>
      <inkml:brushProperty name="color" value="#004ABB"/>
    </inkml:brush>
  </inkml:definitions>
  <inkml:trace contextRef="#ctx0" brushRef="#br0">2446 4999,'0'4,"0"0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08-22T15:21:18.887"/>
    </inkml:context>
    <inkml:brush xml:id="br0">
      <inkml:brushProperty name="width" value="0.03333" units="cm"/>
      <inkml:brushProperty name="height" value="0.03333" units="cm"/>
      <inkml:brushProperty name="color" value="#004ABB"/>
    </inkml:brush>
  </inkml:definitions>
  <inkml:trace contextRef="#ctx0" brushRef="#br0">5430 4684</inkml:trace>
  <inkml:trace contextRef="#ctx0" brushRef="#br0" timeOffset="-404">5592 4730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4/23/2018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 We don’t build cloud native, distributed apps just because it is “cool” and new. The business benefits are key</a:t>
            </a:r>
          </a:p>
        </p:txBody>
      </p:sp>
      <p:sp>
        <p:nvSpPr>
          <p:cNvPr id="4" name="Slide Number Placeholder 3"/>
          <p:cNvSpPr>
            <a:spLocks noGrp="1"/>
          </p:cNvSpPr>
          <p:nvPr>
            <p:ph type="sldNum" sz="quarter" idx="10"/>
          </p:nvPr>
        </p:nvSpPr>
        <p:spPr/>
        <p:txBody>
          <a:bodyPr/>
          <a:lstStyle/>
          <a:p>
            <a:fld id="{25857FF1-E8BD-7041-8225-F47F545C322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407806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755633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4/23/2018 2:00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725581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7:09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480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7:09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5493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7:09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812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7:09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9817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7:09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9878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7:09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2818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7:09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7386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7:09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5971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meant to highlight the need for advanced tooling and orchestration for highly complex distributed apps</a:t>
            </a:r>
          </a:p>
        </p:txBody>
      </p:sp>
      <p:sp>
        <p:nvSpPr>
          <p:cNvPr id="4" name="Slide Number Placeholder 3"/>
          <p:cNvSpPr>
            <a:spLocks noGrp="1"/>
          </p:cNvSpPr>
          <p:nvPr>
            <p:ph type="sldNum" sz="quarter" idx="10"/>
          </p:nvPr>
        </p:nvSpPr>
        <p:spPr/>
        <p:txBody>
          <a:bodyPr/>
          <a:lstStyle/>
          <a:p>
            <a:fld id="{3CBF7C1E-0A87-184D-B151-A1E13E28F127}" type="slidenum">
              <a:rPr lang="en-US" smtClean="0"/>
              <a:t>6</a:t>
            </a:fld>
            <a:endParaRPr lang="en-US"/>
          </a:p>
        </p:txBody>
      </p:sp>
    </p:spTree>
    <p:extLst>
      <p:ext uri="{BB962C8B-B14F-4D97-AF65-F5344CB8AC3E}">
        <p14:creationId xmlns:p14="http://schemas.microsoft.com/office/powerpoint/2010/main" val="189887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7:09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8121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4/23/2018 7:11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121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fld id="{3CBF7C1E-0A87-184D-B151-A1E13E28F127}" type="slidenum">
              <a:rPr lang="en-US" smtClean="0"/>
              <a:t>26</a:t>
            </a:fld>
            <a:endParaRPr lang="en-US"/>
          </a:p>
        </p:txBody>
      </p:sp>
    </p:spTree>
    <p:extLst>
      <p:ext uri="{BB962C8B-B14F-4D97-AF65-F5344CB8AC3E}">
        <p14:creationId xmlns:p14="http://schemas.microsoft.com/office/powerpoint/2010/main" val="431005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a:defRPr/>
            </a:pPr>
            <a:fld id="{E74353ED-ACB2-44BF-A903-985B0AF962B7}" type="datetime1">
              <a:rPr lang="en-US" smtClean="0">
                <a:solidFill>
                  <a:prstClr val="black"/>
                </a:solidFill>
              </a:rPr>
              <a:pPr>
                <a:defRPr/>
              </a:pPr>
              <a:t>4/23/2018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a:defRPr/>
            </a:pPr>
            <a:fld id="{B4008EB6-D09E-4580-8CD6-DDB14511944F}" type="slidenum">
              <a:rPr lang="en-US" smtClean="0">
                <a:solidFill>
                  <a:prstClr val="black"/>
                </a:solidFill>
              </a:rPr>
              <a:pPr>
                <a:defRPr/>
              </a:pPr>
              <a:t>27</a:t>
            </a:fld>
            <a:endParaRPr lang="en-US" dirty="0">
              <a:solidFill>
                <a:prstClr val="black"/>
              </a:solidFill>
            </a:endParaRPr>
          </a:p>
        </p:txBody>
      </p:sp>
    </p:spTree>
    <p:extLst>
      <p:ext uri="{BB962C8B-B14F-4D97-AF65-F5344CB8AC3E}">
        <p14:creationId xmlns:p14="http://schemas.microsoft.com/office/powerpoint/2010/main" val="185528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solidFill>
                  <a:prstClr val="black"/>
                </a:solidFill>
              </a:rPr>
              <a:t>Build 2015</a:t>
            </a:r>
          </a:p>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4/23/2018 2:00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28</a:t>
            </a:fld>
            <a:endParaRPr lang="en-US" dirty="0">
              <a:solidFill>
                <a:prstClr val="black"/>
              </a:solidFill>
            </a:endParaRPr>
          </a:p>
        </p:txBody>
      </p:sp>
    </p:spTree>
    <p:extLst>
      <p:ext uri="{BB962C8B-B14F-4D97-AF65-F5344CB8AC3E}">
        <p14:creationId xmlns:p14="http://schemas.microsoft.com/office/powerpoint/2010/main" val="1401140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Font typeface="Arial"/>
              <a:buNone/>
            </a:pPr>
            <a:endParaRPr sz="2000"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1764976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a:defRPr/>
            </a:pPr>
            <a:fld id="{F22B3E36-5CE0-4CB7-82DE-38A88C71BFA8}" type="datetime1">
              <a:rPr lang="en-US" sz="1800" kern="0" smtClean="0">
                <a:solidFill>
                  <a:sysClr val="windowText" lastClr="000000"/>
                </a:solidFill>
              </a:rPr>
              <a:pPr>
                <a:defRPr/>
              </a:pPr>
              <a:t>4/23/2018</a:t>
            </a:fld>
            <a:endParaRPr lang="en-US" sz="1800" kern="0" dirty="0">
              <a:solidFill>
                <a:sysClr val="windowText" lastClr="000000"/>
              </a:solidFill>
            </a:endParaRPr>
          </a:p>
        </p:txBody>
      </p:sp>
      <p:sp>
        <p:nvSpPr>
          <p:cNvPr id="6" name="Footer Placeholder 5"/>
          <p:cNvSpPr>
            <a:spLocks noGrp="1"/>
          </p:cNvSpPr>
          <p:nvPr>
            <p:ph type="ftr" sz="quarter" idx="11"/>
          </p:nvPr>
        </p:nvSpPr>
        <p:spPr/>
        <p:txBody>
          <a:bodyPr/>
          <a:lstStyle/>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a:defRPr/>
            </a:pPr>
            <a:fld id="{8B263312-38AA-4E1E-B2B5-0F8F122B24FE}" type="slidenum">
              <a:rPr lang="en-US" sz="1800" kern="0" smtClean="0">
                <a:solidFill>
                  <a:sysClr val="windowText" lastClr="000000"/>
                </a:solidFill>
              </a:rPr>
              <a:pPr>
                <a:defRPr/>
              </a:pPr>
              <a:t>30</a:t>
            </a:fld>
            <a:endParaRPr lang="en-US" sz="1800" kern="0" dirty="0">
              <a:solidFill>
                <a:sysClr val="windowText" lastClr="000000"/>
              </a:solidFill>
            </a:endParaRPr>
          </a:p>
        </p:txBody>
      </p:sp>
      <p:sp>
        <p:nvSpPr>
          <p:cNvPr id="8" name="Header Placeholder 7"/>
          <p:cNvSpPr>
            <a:spLocks noGrp="1"/>
          </p:cNvSpPr>
          <p:nvPr>
            <p:ph type="hdr" sz="quarter" idx="13"/>
          </p:nvPr>
        </p:nvSpPr>
        <p:spPr/>
        <p:txBody>
          <a:bodyPr/>
          <a:lstStyle/>
          <a:p>
            <a:pPr>
              <a:defRPr/>
            </a:pPr>
            <a:r>
              <a:rPr lang="en-US" sz="1800" kern="0" dirty="0">
                <a:solidFill>
                  <a:sysClr val="windowText" lastClr="000000"/>
                </a:solidFill>
              </a:rPr>
              <a:t>Tech Ready 15</a:t>
            </a:r>
          </a:p>
        </p:txBody>
      </p:sp>
    </p:spTree>
    <p:extLst>
      <p:ext uri="{BB962C8B-B14F-4D97-AF65-F5344CB8AC3E}">
        <p14:creationId xmlns:p14="http://schemas.microsoft.com/office/powerpoint/2010/main" val="924801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a:defRPr/>
            </a:pPr>
            <a:fld id="{F22B3E36-5CE0-4CB7-82DE-38A88C71BFA8}" type="datetime1">
              <a:rPr lang="en-US" sz="1800" kern="0" smtClean="0">
                <a:solidFill>
                  <a:sysClr val="windowText" lastClr="000000"/>
                </a:solidFill>
              </a:rPr>
              <a:pPr>
                <a:defRPr/>
              </a:pPr>
              <a:t>4/23/2018</a:t>
            </a:fld>
            <a:endParaRPr lang="en-US" sz="1800" kern="0" dirty="0">
              <a:solidFill>
                <a:sysClr val="windowText" lastClr="000000"/>
              </a:solidFill>
            </a:endParaRPr>
          </a:p>
        </p:txBody>
      </p:sp>
      <p:sp>
        <p:nvSpPr>
          <p:cNvPr id="6" name="Footer Placeholder 5"/>
          <p:cNvSpPr>
            <a:spLocks noGrp="1"/>
          </p:cNvSpPr>
          <p:nvPr>
            <p:ph type="ftr" sz="quarter" idx="11"/>
          </p:nvPr>
        </p:nvSpPr>
        <p:spPr/>
        <p:txBody>
          <a:bodyPr/>
          <a:lstStyle/>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a:defRPr/>
            </a:pPr>
            <a:fld id="{8B263312-38AA-4E1E-B2B5-0F8F122B24FE}" type="slidenum">
              <a:rPr lang="en-US" sz="1800" kern="0" smtClean="0">
                <a:solidFill>
                  <a:sysClr val="windowText" lastClr="000000"/>
                </a:solidFill>
              </a:rPr>
              <a:pPr>
                <a:defRPr/>
              </a:pPr>
              <a:t>31</a:t>
            </a:fld>
            <a:endParaRPr lang="en-US" sz="1800" kern="0" dirty="0">
              <a:solidFill>
                <a:sysClr val="windowText" lastClr="000000"/>
              </a:solidFill>
            </a:endParaRPr>
          </a:p>
        </p:txBody>
      </p:sp>
      <p:sp>
        <p:nvSpPr>
          <p:cNvPr id="8" name="Header Placeholder 7"/>
          <p:cNvSpPr>
            <a:spLocks noGrp="1"/>
          </p:cNvSpPr>
          <p:nvPr>
            <p:ph type="hdr" sz="quarter" idx="13"/>
          </p:nvPr>
        </p:nvSpPr>
        <p:spPr/>
        <p:txBody>
          <a:bodyPr/>
          <a:lstStyle/>
          <a:p>
            <a:pPr>
              <a:defRPr/>
            </a:pPr>
            <a:r>
              <a:rPr lang="en-US" sz="1800" kern="0" dirty="0">
                <a:solidFill>
                  <a:sysClr val="windowText" lastClr="000000"/>
                </a:solidFill>
              </a:rPr>
              <a:t>Tech Ready 15</a:t>
            </a:r>
          </a:p>
        </p:txBody>
      </p:sp>
    </p:spTree>
    <p:extLst>
      <p:ext uri="{BB962C8B-B14F-4D97-AF65-F5344CB8AC3E}">
        <p14:creationId xmlns:p14="http://schemas.microsoft.com/office/powerpoint/2010/main" val="1358059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4/23/2018 2:00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32</a:t>
            </a:fld>
            <a:endParaRPr lang="en-US" sz="1800" kern="0" dirty="0">
              <a:solidFill>
                <a:prstClr val="black"/>
              </a:solidFill>
            </a:endParaRPr>
          </a:p>
        </p:txBody>
      </p:sp>
    </p:spTree>
    <p:extLst>
      <p:ext uri="{BB962C8B-B14F-4D97-AF65-F5344CB8AC3E}">
        <p14:creationId xmlns:p14="http://schemas.microsoft.com/office/powerpoint/2010/main" val="638750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4/23/2018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909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instead of prior slide</a:t>
            </a:r>
          </a:p>
        </p:txBody>
      </p:sp>
      <p:sp>
        <p:nvSpPr>
          <p:cNvPr id="4" name="Slide Number Placeholder 3"/>
          <p:cNvSpPr>
            <a:spLocks noGrp="1"/>
          </p:cNvSpPr>
          <p:nvPr>
            <p:ph type="sldNum" sz="quarter" idx="10"/>
          </p:nvPr>
        </p:nvSpPr>
        <p:spPr/>
        <p:txBody>
          <a:bodyPr/>
          <a:lstStyle/>
          <a:p>
            <a:fld id="{3CBF7C1E-0A87-184D-B151-A1E13E28F127}" type="slidenum">
              <a:rPr lang="en-US" smtClean="0"/>
              <a:t>7</a:t>
            </a:fld>
            <a:endParaRPr lang="en-US"/>
          </a:p>
        </p:txBody>
      </p:sp>
    </p:spTree>
    <p:extLst>
      <p:ext uri="{BB962C8B-B14F-4D97-AF65-F5344CB8AC3E}">
        <p14:creationId xmlns:p14="http://schemas.microsoft.com/office/powerpoint/2010/main" val="3925543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this slide instead of slide 24</a:t>
            </a:r>
          </a:p>
        </p:txBody>
      </p:sp>
      <p:sp>
        <p:nvSpPr>
          <p:cNvPr id="4" name="Slide Number Placeholder 3"/>
          <p:cNvSpPr>
            <a:spLocks noGrp="1"/>
          </p:cNvSpPr>
          <p:nvPr>
            <p:ph type="sldNum" sz="quarter" idx="10"/>
          </p:nvPr>
        </p:nvSpPr>
        <p:spPr/>
        <p:txBody>
          <a:bodyPr/>
          <a:lstStyle/>
          <a:p>
            <a:pPr>
              <a:defRPr/>
            </a:pPr>
            <a:fld id="{0609231B-6AE0-4AC7-A80E-B091DE4408D0}" type="slidenum">
              <a:rPr lang="en-US" sz="1800" kern="0" smtClean="0">
                <a:solidFill>
                  <a:sysClr val="windowText" lastClr="000000"/>
                </a:solidFill>
              </a:rPr>
              <a:pPr>
                <a:defRPr/>
              </a:pPr>
              <a:t>34</a:t>
            </a:fld>
            <a:endParaRPr lang="en-US" sz="1800" kern="0">
              <a:solidFill>
                <a:sysClr val="windowText" lastClr="000000"/>
              </a:solidFill>
            </a:endParaRPr>
          </a:p>
        </p:txBody>
      </p:sp>
    </p:spTree>
    <p:extLst>
      <p:ext uri="{BB962C8B-B14F-4D97-AF65-F5344CB8AC3E}">
        <p14:creationId xmlns:p14="http://schemas.microsoft.com/office/powerpoint/2010/main" val="3935176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4/23/2018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2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589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IS NOT “Azure Kubernetes Service”</a:t>
            </a:r>
          </a:p>
          <a:p>
            <a:r>
              <a:rPr lang="en-US" dirty="0"/>
              <a:t>Reference the history in ACS</a:t>
            </a:r>
          </a:p>
          <a:p>
            <a:r>
              <a:rPr lang="en-US" dirty="0"/>
              <a:t>Becoming a Kubernetes centric service. Docker and </a:t>
            </a:r>
            <a:r>
              <a:rPr lang="en-US" dirty="0" err="1"/>
              <a:t>Mesos</a:t>
            </a:r>
            <a:r>
              <a:rPr lang="en-US" dirty="0"/>
              <a:t> will eventually be more Azure Marketplace offerings</a:t>
            </a:r>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4/23/2018 2:00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37</a:t>
            </a:fld>
            <a:endParaRPr lang="en-US" altLang="en-US" sz="1800" kern="0">
              <a:solidFill>
                <a:sysClr val="windowText" lastClr="000000"/>
              </a:solidFill>
            </a:endParaRPr>
          </a:p>
        </p:txBody>
      </p:sp>
    </p:spTree>
    <p:extLst>
      <p:ext uri="{BB962C8B-B14F-4D97-AF65-F5344CB8AC3E}">
        <p14:creationId xmlns:p14="http://schemas.microsoft.com/office/powerpoint/2010/main" val="1440982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4/23/2018 2:00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38</a:t>
            </a:fld>
            <a:endParaRPr lang="en-US" altLang="en-US" sz="1800" kern="0">
              <a:solidFill>
                <a:sysClr val="windowText" lastClr="000000"/>
              </a:solidFill>
            </a:endParaRPr>
          </a:p>
        </p:txBody>
      </p:sp>
    </p:spTree>
    <p:extLst>
      <p:ext uri="{BB962C8B-B14F-4D97-AF65-F5344CB8AC3E}">
        <p14:creationId xmlns:p14="http://schemas.microsoft.com/office/powerpoint/2010/main" val="2538127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features are not available in preview</a:t>
            </a:r>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4/23/2018 2:00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39</a:t>
            </a:fld>
            <a:endParaRPr lang="en-US" altLang="en-US" sz="1800" kern="0">
              <a:solidFill>
                <a:sysClr val="windowText" lastClr="000000"/>
              </a:solidFill>
            </a:endParaRPr>
          </a:p>
        </p:txBody>
      </p:sp>
    </p:spTree>
    <p:extLst>
      <p:ext uri="{BB962C8B-B14F-4D97-AF65-F5344CB8AC3E}">
        <p14:creationId xmlns:p14="http://schemas.microsoft.com/office/powerpoint/2010/main" val="2098455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4/23/2018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776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4/23/2018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279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4/23/2018 2:00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356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573406-4860-9849-8211-3D70A76E9CEA}"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587863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53</a:t>
            </a:fld>
            <a:endParaRPr lang="en-US"/>
          </a:p>
        </p:txBody>
      </p:sp>
    </p:spTree>
    <p:extLst>
      <p:ext uri="{BB962C8B-B14F-4D97-AF65-F5344CB8AC3E}">
        <p14:creationId xmlns:p14="http://schemas.microsoft.com/office/powerpoint/2010/main" val="1698087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54</a:t>
            </a:fld>
            <a:endParaRPr lang="en-US"/>
          </a:p>
        </p:txBody>
      </p:sp>
    </p:spTree>
    <p:extLst>
      <p:ext uri="{BB962C8B-B14F-4D97-AF65-F5344CB8AC3E}">
        <p14:creationId xmlns:p14="http://schemas.microsoft.com/office/powerpoint/2010/main" val="1065160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55</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04279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57</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91870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Though pods are shown defined in </a:t>
            </a:r>
            <a:r>
              <a:rPr lang="en-US" dirty="0" err="1"/>
              <a:t>yaml</a:t>
            </a:r>
            <a:r>
              <a:rPr lang="en-US" dirty="0"/>
              <a:t>, they are typically deployed by other resources types such as “Deployments” explained later</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58</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3186567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
        <p:nvSpPr>
          <p:cNvPr id="10" name="Date Placeholder 9"/>
          <p:cNvSpPr>
            <a:spLocks noGrp="1"/>
          </p:cNvSpPr>
          <p:nvPr>
            <p:ph type="dt" idx="13"/>
          </p:nvPr>
        </p:nvSpPr>
        <p:spPr/>
        <p:txBody>
          <a:bodyPr/>
          <a:lstStyle/>
          <a:p>
            <a:fld id="{9F9A6537-B635-4B6F-A56C-DFA7B87AEE91}" type="datetime8">
              <a:rPr lang="en-US" smtClean="0">
                <a:solidFill>
                  <a:prstClr val="black"/>
                </a:solidFill>
              </a:rPr>
              <a:pPr/>
              <a:t>4/23/2018 2:00 PM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6526095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60</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4442404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6680414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8491060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57472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64</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7854978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65</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66</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84383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optionally use these slides (59-66) to explain the concepts in the prior kubernetes basics slides</a:t>
            </a:r>
          </a:p>
        </p:txBody>
      </p:sp>
      <p:sp>
        <p:nvSpPr>
          <p:cNvPr id="4" name="Slide Number Placeholder 3"/>
          <p:cNvSpPr>
            <a:spLocks noGrp="1"/>
          </p:cNvSpPr>
          <p:nvPr>
            <p:ph type="sldNum" sz="quarter" idx="10"/>
          </p:nvPr>
        </p:nvSpPr>
        <p:spPr/>
        <p:txBody>
          <a:bodyPr/>
          <a:lstStyle/>
          <a:p>
            <a:fld id="{3CBF7C1E-0A87-184D-B151-A1E13E28F127}" type="slidenum">
              <a:rPr lang="en-US" smtClean="0"/>
              <a:t>67</a:t>
            </a:fld>
            <a:endParaRPr lang="en-US"/>
          </a:p>
        </p:txBody>
      </p:sp>
    </p:spTree>
    <p:extLst>
      <p:ext uri="{BB962C8B-B14F-4D97-AF65-F5344CB8AC3E}">
        <p14:creationId xmlns:p14="http://schemas.microsoft.com/office/powerpoint/2010/main" val="31260952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4/23/2018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4/23/2018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4/23/2018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4/23/2018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4/23/2018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4/23/2018 2:00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4/23/2018 2:00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84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86</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11346561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defTabSz="914400">
              <a:defRPr/>
            </a:pPr>
            <a:fld id="{F22B3E36-5CE0-4CB7-82DE-38A88C71BFA8}" type="datetime1">
              <a:rPr lang="en-US" sz="1800" kern="0" smtClean="0">
                <a:solidFill>
                  <a:sysClr val="windowText" lastClr="000000"/>
                </a:solidFill>
              </a:rPr>
              <a:pPr defTabSz="914400">
                <a:defRPr/>
              </a:pPr>
              <a:t>4/23/2018</a:t>
            </a:fld>
            <a:endParaRPr lang="en-US" sz="1800" kern="0">
              <a:solidFill>
                <a:sysClr val="windowText" lastClr="000000"/>
              </a:solidFill>
            </a:endParaRPr>
          </a:p>
        </p:txBody>
      </p:sp>
      <p:sp>
        <p:nvSpPr>
          <p:cNvPr id="6" name="Footer Placeholder 5"/>
          <p:cNvSpPr>
            <a:spLocks noGrp="1"/>
          </p:cNvSpPr>
          <p:nvPr>
            <p:ph type="ftr" sz="quarter" idx="11"/>
          </p:nvPr>
        </p:nvSpPr>
        <p:spPr/>
        <p:txBody>
          <a:bodyPr/>
          <a:lstStyle/>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defTabSz="914400">
              <a:defRPr/>
            </a:pPr>
            <a:fld id="{8B263312-38AA-4E1E-B2B5-0F8F122B24FE}" type="slidenum">
              <a:rPr lang="en-US" sz="1800" kern="0" smtClean="0">
                <a:solidFill>
                  <a:sysClr val="windowText" lastClr="000000"/>
                </a:solidFill>
              </a:rPr>
              <a:pPr defTabSz="914400">
                <a:defRPr/>
              </a:pPr>
              <a:t>87</a:t>
            </a:fld>
            <a:endParaRPr lang="en-US" sz="1800" kern="0">
              <a:solidFill>
                <a:sysClr val="windowText" lastClr="000000"/>
              </a:solidFill>
            </a:endParaRPr>
          </a:p>
        </p:txBody>
      </p:sp>
      <p:sp>
        <p:nvSpPr>
          <p:cNvPr id="8" name="Header Placeholder 7"/>
          <p:cNvSpPr>
            <a:spLocks noGrp="1"/>
          </p:cNvSpPr>
          <p:nvPr>
            <p:ph type="hdr" sz="quarter" idx="13"/>
          </p:nvPr>
        </p:nvSpPr>
        <p:spPr/>
        <p:txBody>
          <a:bodyPr/>
          <a:lstStyle/>
          <a:p>
            <a:pPr defTabSz="914400">
              <a:defRPr/>
            </a:pPr>
            <a:r>
              <a:rPr lang="en-US" sz="1800" kern="0">
                <a:solidFill>
                  <a:sysClr val="windowText" lastClr="000000"/>
                </a:solidFill>
              </a:rPr>
              <a:t>Tech Ready 15</a:t>
            </a:r>
          </a:p>
        </p:txBody>
      </p:sp>
    </p:spTree>
    <p:extLst>
      <p:ext uri="{BB962C8B-B14F-4D97-AF65-F5344CB8AC3E}">
        <p14:creationId xmlns:p14="http://schemas.microsoft.com/office/powerpoint/2010/main" val="10411299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88</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406128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Similar to apt-get on Linux, Homebrew on </a:t>
            </a:r>
            <a:r>
              <a:rPr lang="en-US" sz="1200" kern="1200" dirty="0" err="1">
                <a:solidFill>
                  <a:schemeClr val="tx1"/>
                </a:solidFill>
                <a:effectLst/>
                <a:latin typeface="+mn-lt"/>
                <a:ea typeface="+mn-ea"/>
                <a:cs typeface="+mn-cs"/>
              </a:rPr>
              <a:t>MacOS</a:t>
            </a:r>
            <a:r>
              <a:rPr lang="en-US" sz="1200" kern="1200" dirty="0">
                <a:solidFill>
                  <a:schemeClr val="tx1"/>
                </a:solidFill>
                <a:effectLst/>
                <a:latin typeface="+mn-lt"/>
                <a:ea typeface="+mn-ea"/>
                <a:cs typeface="+mn-cs"/>
              </a:rPr>
              <a:t>, or Chocolatey on Windows</a:t>
            </a:r>
          </a:p>
        </p:txBody>
      </p:sp>
      <p:sp>
        <p:nvSpPr>
          <p:cNvPr id="4" name="Slide Number Placeholder 3"/>
          <p:cNvSpPr>
            <a:spLocks noGrp="1"/>
          </p:cNvSpPr>
          <p:nvPr>
            <p:ph type="sldNum" sz="quarter" idx="10"/>
          </p:nvPr>
        </p:nvSpPr>
        <p:spPr/>
        <p:txBody>
          <a:bodyPr/>
          <a:lstStyle/>
          <a:p>
            <a:fld id="{3CBF7C1E-0A87-184D-B151-A1E13E28F127}" type="slidenum">
              <a:rPr lang="en-US" smtClean="0"/>
              <a:t>89</a:t>
            </a:fld>
            <a:endParaRPr lang="en-US"/>
          </a:p>
        </p:txBody>
      </p:sp>
    </p:spTree>
    <p:extLst>
      <p:ext uri="{BB962C8B-B14F-4D97-AF65-F5344CB8AC3E}">
        <p14:creationId xmlns:p14="http://schemas.microsoft.com/office/powerpoint/2010/main" val="25587373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50749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032427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7978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47727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4533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605732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Draft is an open source tool.</a:t>
            </a:r>
          </a:p>
        </p:txBody>
      </p:sp>
      <p:sp>
        <p:nvSpPr>
          <p:cNvPr id="4" name="Slide Number Placeholder 3"/>
          <p:cNvSpPr>
            <a:spLocks noGrp="1"/>
          </p:cNvSpPr>
          <p:nvPr>
            <p:ph type="sldNum" sz="quarter" idx="10"/>
          </p:nvPr>
        </p:nvSpPr>
        <p:spPr/>
        <p:txBody>
          <a:bodyPr/>
          <a:lstStyle/>
          <a:p>
            <a:fld id="{3CBF7C1E-0A87-184D-B151-A1E13E28F127}" type="slidenum">
              <a:rPr lang="en-US" smtClean="0"/>
              <a:t>98</a:t>
            </a:fld>
            <a:endParaRPr lang="en-US"/>
          </a:p>
        </p:txBody>
      </p:sp>
    </p:spTree>
    <p:extLst>
      <p:ext uri="{BB962C8B-B14F-4D97-AF65-F5344CB8AC3E}">
        <p14:creationId xmlns:p14="http://schemas.microsoft.com/office/powerpoint/2010/main" val="9324802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100</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3681947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101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4674670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4/23/2018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4552154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4/23/2018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157835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could be considered an “anti-pattern”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4/23/2018 2:00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2019472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107</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177062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108</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998320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109</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2119156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fld id="{3CBF7C1E-0A87-184D-B151-A1E13E28F127}" type="slidenum">
              <a:rPr lang="en-US" smtClean="0"/>
              <a:t>12</a:t>
            </a:fld>
            <a:endParaRPr lang="en-US"/>
          </a:p>
        </p:txBody>
      </p:sp>
    </p:spTree>
    <p:extLst>
      <p:ext uri="{BB962C8B-B14F-4D97-AF65-F5344CB8AC3E}">
        <p14:creationId xmlns:p14="http://schemas.microsoft.com/office/powerpoint/2010/main" val="2897672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110</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128086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111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8816149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112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868661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4/23/2018 2:00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113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3107845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4/23/2018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450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91335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13</a:t>
            </a:fld>
            <a:endParaRPr lang="en-US" sz="1800" kern="0">
              <a:solidFill>
                <a:sysClr val="windowText" lastClr="000000"/>
              </a:solidFill>
            </a:endParaRPr>
          </a:p>
        </p:txBody>
      </p:sp>
    </p:spTree>
    <p:extLst>
      <p:ext uri="{BB962C8B-B14F-4D97-AF65-F5344CB8AC3E}">
        <p14:creationId xmlns:p14="http://schemas.microsoft.com/office/powerpoint/2010/main" val="325556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4.emf"/><Relationship Id="rId4" Type="http://schemas.microsoft.com/office/2007/relationships/hdphoto" Target="../media/hdphoto1.wdp"/></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4.emf"/><Relationship Id="rId4" Type="http://schemas.openxmlformats.org/officeDocument/2006/relationships/image" Target="../media/image8.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4.emf"/><Relationship Id="rId4" Type="http://schemas.openxmlformats.org/officeDocument/2006/relationships/image" Target="../media/image8.pn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2.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2.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eg"/><Relationship Id="rId1" Type="http://schemas.openxmlformats.org/officeDocument/2006/relationships/slideMaster" Target="../slideMasters/slideMaster23.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4.emf"/><Relationship Id="rId4" Type="http://schemas.microsoft.com/office/2007/relationships/hdphoto" Target="../media/hdphoto1.wdp"/></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4.emf"/><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335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651555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23/04/2018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4/23/2018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52791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27510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486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35942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98027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023270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9812684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167256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281507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1802219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302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9055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37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36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376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59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988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6693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808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0540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9996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8011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3884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367498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18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43282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9645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20546548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6675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863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74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6597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71363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944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37466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92854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30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195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9807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5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280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6064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979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53696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77695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8229413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13759901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830680"/>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4/23/2018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507037820"/>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893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343255610"/>
      </p:ext>
    </p:extLst>
  </p:cSld>
  <p:clrMapOvr>
    <a:masterClrMapping/>
  </p:clrMapOvr>
  <p:transition spd="med">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936601"/>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8008692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27812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127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32563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4723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42093718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33160979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6811978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8585667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5488348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5658282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044039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4958347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50248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81051040"/>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55957008"/>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32862039"/>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8814852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014472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23192"/>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294940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2199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634782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188879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3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343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5481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579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9232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0606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5845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728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891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25951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1735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7122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15861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688425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8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58222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85436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60180058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838829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2292388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112799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055319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658220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603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3703128016"/>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8683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59348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117861777"/>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27236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70835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203040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37012273"/>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55795587"/>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79062023"/>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65399257"/>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0076832"/>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30412596"/>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103082850"/>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2107583528"/>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59700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5737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1381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56735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529537073"/>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884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81716085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20650434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5003736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69422816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6532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4/23/2018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204848202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538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861715221"/>
      </p:ext>
    </p:extLst>
  </p:cSld>
  <p:clrMapOvr>
    <a:masterClrMapping/>
  </p:clrMapOvr>
  <p:transition spd="med">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072762"/>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1065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4/23/2018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 Type="http://schemas.openxmlformats.org/officeDocument/2006/relationships/slideLayout" Target="../slideLayouts/slideLayout174.xml"/><Relationship Id="rId21" Type="http://schemas.openxmlformats.org/officeDocument/2006/relationships/image" Target="../media/image12.emf"/><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theme" Target="../theme/theme1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image" Target="../media/image12.emf"/><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10" Type="http://schemas.openxmlformats.org/officeDocument/2006/relationships/slideLayout" Target="../slideLayouts/slideLayout200.xml"/><Relationship Id="rId19" Type="http://schemas.openxmlformats.org/officeDocument/2006/relationships/theme" Target="../theme/theme11.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image" Target="../media/image12.emf"/><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image" Target="../media/image12.emf"/><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image" Target="../media/image12.emf"/><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image" Target="../media/image12.emf"/><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image" Target="../media/image12.emf"/><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18" Type="http://schemas.openxmlformats.org/officeDocument/2006/relationships/slideLayout" Target="../slideLayouts/slideLayout331.xml"/><Relationship Id="rId3" Type="http://schemas.openxmlformats.org/officeDocument/2006/relationships/slideLayout" Target="../slideLayouts/slideLayout316.xml"/><Relationship Id="rId21" Type="http://schemas.openxmlformats.org/officeDocument/2006/relationships/slideLayout" Target="../slideLayouts/slideLayout334.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17" Type="http://schemas.openxmlformats.org/officeDocument/2006/relationships/slideLayout" Target="../slideLayouts/slideLayout330.xml"/><Relationship Id="rId2" Type="http://schemas.openxmlformats.org/officeDocument/2006/relationships/slideLayout" Target="../slideLayouts/slideLayout315.xml"/><Relationship Id="rId16" Type="http://schemas.openxmlformats.org/officeDocument/2006/relationships/slideLayout" Target="../slideLayouts/slideLayout329.xml"/><Relationship Id="rId20" Type="http://schemas.openxmlformats.org/officeDocument/2006/relationships/slideLayout" Target="../slideLayouts/slideLayout333.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slideLayout" Target="../slideLayouts/slideLayout328.xml"/><Relationship Id="rId23" Type="http://schemas.openxmlformats.org/officeDocument/2006/relationships/image" Target="../media/image12.emf"/><Relationship Id="rId10" Type="http://schemas.openxmlformats.org/officeDocument/2006/relationships/slideLayout" Target="../slideLayouts/slideLayout323.xml"/><Relationship Id="rId19" Type="http://schemas.openxmlformats.org/officeDocument/2006/relationships/slideLayout" Target="../slideLayouts/slideLayout332.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theme" Target="../theme/theme18.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10" Type="http://schemas.openxmlformats.org/officeDocument/2006/relationships/slideLayout" Target="../slideLayouts/slideLayout344.xml"/><Relationship Id="rId19" Type="http://schemas.openxmlformats.org/officeDocument/2006/relationships/image" Target="../media/image12.emf"/><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theme" Target="../theme/theme19.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10" Type="http://schemas.openxmlformats.org/officeDocument/2006/relationships/slideLayout" Target="../slideLayouts/slideLayout361.xml"/><Relationship Id="rId19" Type="http://schemas.openxmlformats.org/officeDocument/2006/relationships/image" Target="../media/image12.emf"/><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2" Type="http://schemas.openxmlformats.org/officeDocument/2006/relationships/slideLayout" Target="../slideLayouts/slideLayout370.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5" Type="http://schemas.openxmlformats.org/officeDocument/2006/relationships/theme" Target="../theme/theme20.xml"/><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3" Type="http://schemas.openxmlformats.org/officeDocument/2006/relationships/slideLayout" Target="../slideLayouts/slideLayout385.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2" Type="http://schemas.openxmlformats.org/officeDocument/2006/relationships/slideLayout" Target="../slideLayouts/slideLayout384.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5" Type="http://schemas.openxmlformats.org/officeDocument/2006/relationships/slideLayout" Target="../slideLayouts/slideLayout387.xml"/><Relationship Id="rId15" Type="http://schemas.openxmlformats.org/officeDocument/2006/relationships/theme" Target="../theme/theme21.xml"/><Relationship Id="rId10" Type="http://schemas.openxmlformats.org/officeDocument/2006/relationships/slideLayout" Target="../slideLayouts/slideLayout392.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3" Type="http://schemas.openxmlformats.org/officeDocument/2006/relationships/slideLayout" Target="../slideLayouts/slideLayout399.xml"/><Relationship Id="rId21" Type="http://schemas.openxmlformats.org/officeDocument/2006/relationships/slideLayout" Target="../slideLayouts/slideLayout417.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image" Target="../media/image12.emf"/><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25.xml"/><Relationship Id="rId13" Type="http://schemas.openxmlformats.org/officeDocument/2006/relationships/slideLayout" Target="../slideLayouts/slideLayout430.xml"/><Relationship Id="rId18" Type="http://schemas.openxmlformats.org/officeDocument/2006/relationships/slideLayout" Target="../slideLayouts/slideLayout435.xml"/><Relationship Id="rId26" Type="http://schemas.openxmlformats.org/officeDocument/2006/relationships/slideLayout" Target="../slideLayouts/slideLayout443.xml"/><Relationship Id="rId3" Type="http://schemas.openxmlformats.org/officeDocument/2006/relationships/slideLayout" Target="../slideLayouts/slideLayout420.xml"/><Relationship Id="rId21" Type="http://schemas.openxmlformats.org/officeDocument/2006/relationships/slideLayout" Target="../slideLayouts/slideLayout438.xml"/><Relationship Id="rId34" Type="http://schemas.openxmlformats.org/officeDocument/2006/relationships/slideLayout" Target="../slideLayouts/slideLayout451.xml"/><Relationship Id="rId7" Type="http://schemas.openxmlformats.org/officeDocument/2006/relationships/slideLayout" Target="../slideLayouts/slideLayout424.xml"/><Relationship Id="rId12" Type="http://schemas.openxmlformats.org/officeDocument/2006/relationships/slideLayout" Target="../slideLayouts/slideLayout429.xml"/><Relationship Id="rId17" Type="http://schemas.openxmlformats.org/officeDocument/2006/relationships/slideLayout" Target="../slideLayouts/slideLayout434.xml"/><Relationship Id="rId25" Type="http://schemas.openxmlformats.org/officeDocument/2006/relationships/slideLayout" Target="../slideLayouts/slideLayout442.xml"/><Relationship Id="rId33" Type="http://schemas.openxmlformats.org/officeDocument/2006/relationships/slideLayout" Target="../slideLayouts/slideLayout450.xml"/><Relationship Id="rId38" Type="http://schemas.openxmlformats.org/officeDocument/2006/relationships/theme" Target="../theme/theme23.xml"/><Relationship Id="rId2" Type="http://schemas.openxmlformats.org/officeDocument/2006/relationships/slideLayout" Target="../slideLayouts/slideLayout419.xml"/><Relationship Id="rId16" Type="http://schemas.openxmlformats.org/officeDocument/2006/relationships/slideLayout" Target="../slideLayouts/slideLayout433.xml"/><Relationship Id="rId20" Type="http://schemas.openxmlformats.org/officeDocument/2006/relationships/slideLayout" Target="../slideLayouts/slideLayout437.xml"/><Relationship Id="rId29" Type="http://schemas.openxmlformats.org/officeDocument/2006/relationships/slideLayout" Target="../slideLayouts/slideLayout446.xml"/><Relationship Id="rId1" Type="http://schemas.openxmlformats.org/officeDocument/2006/relationships/slideLayout" Target="../slideLayouts/slideLayout418.xml"/><Relationship Id="rId6" Type="http://schemas.openxmlformats.org/officeDocument/2006/relationships/slideLayout" Target="../slideLayouts/slideLayout423.xml"/><Relationship Id="rId11" Type="http://schemas.openxmlformats.org/officeDocument/2006/relationships/slideLayout" Target="../slideLayouts/slideLayout428.xml"/><Relationship Id="rId24" Type="http://schemas.openxmlformats.org/officeDocument/2006/relationships/slideLayout" Target="../slideLayouts/slideLayout441.xml"/><Relationship Id="rId32" Type="http://schemas.openxmlformats.org/officeDocument/2006/relationships/slideLayout" Target="../slideLayouts/slideLayout449.xml"/><Relationship Id="rId37" Type="http://schemas.openxmlformats.org/officeDocument/2006/relationships/slideLayout" Target="../slideLayouts/slideLayout454.xml"/><Relationship Id="rId5" Type="http://schemas.openxmlformats.org/officeDocument/2006/relationships/slideLayout" Target="../slideLayouts/slideLayout422.xml"/><Relationship Id="rId15" Type="http://schemas.openxmlformats.org/officeDocument/2006/relationships/slideLayout" Target="../slideLayouts/slideLayout432.xml"/><Relationship Id="rId23" Type="http://schemas.openxmlformats.org/officeDocument/2006/relationships/slideLayout" Target="../slideLayouts/slideLayout440.xml"/><Relationship Id="rId28" Type="http://schemas.openxmlformats.org/officeDocument/2006/relationships/slideLayout" Target="../slideLayouts/slideLayout445.xml"/><Relationship Id="rId36" Type="http://schemas.openxmlformats.org/officeDocument/2006/relationships/slideLayout" Target="../slideLayouts/slideLayout453.xml"/><Relationship Id="rId10" Type="http://schemas.openxmlformats.org/officeDocument/2006/relationships/slideLayout" Target="../slideLayouts/slideLayout427.xml"/><Relationship Id="rId19" Type="http://schemas.openxmlformats.org/officeDocument/2006/relationships/slideLayout" Target="../slideLayouts/slideLayout436.xml"/><Relationship Id="rId31" Type="http://schemas.openxmlformats.org/officeDocument/2006/relationships/slideLayout" Target="../slideLayouts/slideLayout448.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14" Type="http://schemas.openxmlformats.org/officeDocument/2006/relationships/slideLayout" Target="../slideLayouts/slideLayout431.xml"/><Relationship Id="rId22" Type="http://schemas.openxmlformats.org/officeDocument/2006/relationships/slideLayout" Target="../slideLayouts/slideLayout439.xml"/><Relationship Id="rId27" Type="http://schemas.openxmlformats.org/officeDocument/2006/relationships/slideLayout" Target="../slideLayouts/slideLayout444.xml"/><Relationship Id="rId30" Type="http://schemas.openxmlformats.org/officeDocument/2006/relationships/slideLayout" Target="../slideLayouts/slideLayout447.xml"/><Relationship Id="rId35" Type="http://schemas.openxmlformats.org/officeDocument/2006/relationships/slideLayout" Target="../slideLayouts/slideLayout4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theme" Target="../theme/theme4.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image" Target="../media/image1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image" Target="../media/image12.emf"/><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5.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tags" Target="../tags/tag9.xml"/><Relationship Id="rId21" Type="http://schemas.openxmlformats.org/officeDocument/2006/relationships/slideLayout" Target="../slideLayouts/slideLayout122.xml"/><Relationship Id="rId34" Type="http://schemas.openxmlformats.org/officeDocument/2006/relationships/tags" Target="../tags/tag4.xml"/><Relationship Id="rId42" Type="http://schemas.openxmlformats.org/officeDocument/2006/relationships/tags" Target="../tags/tag12.xml"/><Relationship Id="rId47" Type="http://schemas.openxmlformats.org/officeDocument/2006/relationships/tags" Target="../tags/tag17.xml"/><Relationship Id="rId50" Type="http://schemas.openxmlformats.org/officeDocument/2006/relationships/tags" Target="../tags/tag20.xml"/><Relationship Id="rId55" Type="http://schemas.openxmlformats.org/officeDocument/2006/relationships/tags" Target="../tags/tag25.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61" Type="http://schemas.openxmlformats.org/officeDocument/2006/relationships/tags" Target="../tags/tag31.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theme" Target="../theme/theme6.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109.xml"/><Relationship Id="rId51" Type="http://schemas.openxmlformats.org/officeDocument/2006/relationships/tags" Target="../tags/tag21.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21.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heme" Target="../theme/theme7.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8.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image" Target="../media/image12.emf"/><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theme" Target="../theme/theme9.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3761" r:id="rId13"/>
    <p:sldLayoutId id="2147483762" r:id="rId14"/>
    <p:sldLayoutId id="214748406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965"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04627540"/>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61449815"/>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93709440"/>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71544463"/>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3143949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757" r:id="rId9"/>
    <p:sldLayoutId id="2147483758" r:id="rId10"/>
    <p:sldLayoutId id="2147483759" r:id="rId11"/>
    <p:sldLayoutId id="2147483760" r:id="rId12"/>
    <p:sldLayoutId id="2147483898" r:id="rId13"/>
    <p:sldLayoutId id="2147483966" r:id="rId14"/>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66230127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4/23/2018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66590467"/>
      </p:ext>
    </p:extLst>
  </p:cSld>
  <p:clrMap bg1="dk1" tx1="lt1" bg2="dk2" tx2="lt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91495252"/>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 id="2147484133" r:id="rId18"/>
    <p:sldLayoutId id="2147484134" r:id="rId19"/>
    <p:sldLayoutId id="2147484135" r:id="rId20"/>
    <p:sldLayoutId id="214748413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05923761"/>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 id="2147484154" r:id="rId17"/>
    <p:sldLayoutId id="2147484155" r:id="rId18"/>
    <p:sldLayoutId id="2147484156" r:id="rId19"/>
    <p:sldLayoutId id="2147484157" r:id="rId20"/>
    <p:sldLayoutId id="2147484158" r:id="rId21"/>
    <p:sldLayoutId id="2147484159" r:id="rId22"/>
    <p:sldLayoutId id="2147484160" r:id="rId23"/>
    <p:sldLayoutId id="2147484161" r:id="rId24"/>
    <p:sldLayoutId id="2147484162" r:id="rId25"/>
    <p:sldLayoutId id="2147484163" r:id="rId26"/>
    <p:sldLayoutId id="2147484164" r:id="rId27"/>
    <p:sldLayoutId id="2147484165" r:id="rId28"/>
    <p:sldLayoutId id="2147484166" r:id="rId29"/>
    <p:sldLayoutId id="2147484167" r:id="rId30"/>
    <p:sldLayoutId id="2147484168" r:id="rId31"/>
    <p:sldLayoutId id="2147484169" r:id="rId32"/>
    <p:sldLayoutId id="2147484170" r:id="rId33"/>
    <p:sldLayoutId id="2147484171" r:id="rId34"/>
    <p:sldLayoutId id="2147484172" r:id="rId35"/>
    <p:sldLayoutId id="2147484173" r:id="rId36"/>
    <p:sldLayoutId id="2147484174"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23/04/2018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23/04/2018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3.xml"/><Relationship Id="rId1" Type="http://schemas.openxmlformats.org/officeDocument/2006/relationships/themeOverride" Target="../theme/themeOverride1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3.xml"/><Relationship Id="rId1" Type="http://schemas.openxmlformats.org/officeDocument/2006/relationships/themeOverride" Target="../theme/themeOverride1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5.xml"/></Relationships>
</file>

<file path=ppt/slides/_rels/slide1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8.xml"/></Relationships>
</file>

<file path=ppt/slides/_rels/slide11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190.xml"/><Relationship Id="rId1" Type="http://schemas.openxmlformats.org/officeDocument/2006/relationships/themeOverride" Target="../theme/themeOverride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4.xml"/><Relationship Id="rId1" Type="http://schemas.openxmlformats.org/officeDocument/2006/relationships/slideLayout" Target="../slideLayouts/slideLayout377.xml"/><Relationship Id="rId4" Type="http://schemas.openxmlformats.org/officeDocument/2006/relationships/image" Target="../media/image158.png"/></Relationships>
</file>

<file path=ppt/slides/_rels/slide11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5.xml"/><Relationship Id="rId1" Type="http://schemas.openxmlformats.org/officeDocument/2006/relationships/slideLayout" Target="../slideLayouts/slideLayout271.xml"/></Relationships>
</file>

<file path=ppt/slides/_rels/slide1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32.xml"/><Relationship Id="rId4" Type="http://schemas.openxmlformats.org/officeDocument/2006/relationships/image" Target="../media/image53.svg"/></Relationships>
</file>

<file path=ppt/slides/_rels/slide2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chart" Target="../charts/chart1.xml"/><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43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chart" Target="../charts/chart2.xml"/><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xml"/><Relationship Id="rId1" Type="http://schemas.openxmlformats.org/officeDocument/2006/relationships/slideLayout" Target="../slideLayouts/slideLayout432.xml"/><Relationship Id="rId5" Type="http://schemas.openxmlformats.org/officeDocument/2006/relationships/image" Target="../media/image60.sv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2.xml"/></Relationships>
</file>

<file path=ppt/slides/_rels/slide2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67.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3.png"/><Relationship Id="rId18" Type="http://schemas.microsoft.com/office/2007/relationships/hdphoto" Target="../media/hdphoto7.wdp"/><Relationship Id="rId3" Type="http://schemas.openxmlformats.org/officeDocument/2006/relationships/image" Target="../media/image66.png"/><Relationship Id="rId7" Type="http://schemas.openxmlformats.org/officeDocument/2006/relationships/image" Target="../media/image70.png"/><Relationship Id="rId12" Type="http://schemas.microsoft.com/office/2007/relationships/hdphoto" Target="../media/hdphoto4.wdp"/><Relationship Id="rId17" Type="http://schemas.openxmlformats.org/officeDocument/2006/relationships/image" Target="../media/image75.png"/><Relationship Id="rId2" Type="http://schemas.openxmlformats.org/officeDocument/2006/relationships/notesSlide" Target="../notesSlides/notesSlide29.xml"/><Relationship Id="rId16" Type="http://schemas.microsoft.com/office/2007/relationships/hdphoto" Target="../media/hdphoto6.wdp"/><Relationship Id="rId1" Type="http://schemas.openxmlformats.org/officeDocument/2006/relationships/slideLayout" Target="../slideLayouts/slideLayout296.xml"/><Relationship Id="rId6" Type="http://schemas.openxmlformats.org/officeDocument/2006/relationships/image" Target="../media/image69.png"/><Relationship Id="rId11" Type="http://schemas.openxmlformats.org/officeDocument/2006/relationships/image" Target="../media/image72.png"/><Relationship Id="rId5" Type="http://schemas.openxmlformats.org/officeDocument/2006/relationships/image" Target="../media/image68.png"/><Relationship Id="rId15" Type="http://schemas.openxmlformats.org/officeDocument/2006/relationships/image" Target="../media/image74.png"/><Relationship Id="rId10" Type="http://schemas.microsoft.com/office/2007/relationships/hdphoto" Target="../media/hdphoto3.wdp"/><Relationship Id="rId4" Type="http://schemas.openxmlformats.org/officeDocument/2006/relationships/image" Target="../media/image67.png"/><Relationship Id="rId9" Type="http://schemas.openxmlformats.org/officeDocument/2006/relationships/image" Target="../media/image71.png"/><Relationship Id="rId14" Type="http://schemas.microsoft.com/office/2007/relationships/hdphoto" Target="../media/hdphoto5.wdp"/></Relationships>
</file>

<file path=ppt/slides/_rels/slide34.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9" Type="http://schemas.openxmlformats.org/officeDocument/2006/relationships/image" Target="../media/image112.png"/><Relationship Id="rId3" Type="http://schemas.openxmlformats.org/officeDocument/2006/relationships/image" Target="../media/image76.png"/><Relationship Id="rId21" Type="http://schemas.openxmlformats.org/officeDocument/2006/relationships/image" Target="../media/image94.png"/><Relationship Id="rId34" Type="http://schemas.openxmlformats.org/officeDocument/2006/relationships/image" Target="../media/image107.png"/><Relationship Id="rId47" Type="http://schemas.openxmlformats.org/officeDocument/2006/relationships/image" Target="NULL"/><Relationship Id="rId50" Type="http://schemas.openxmlformats.org/officeDocument/2006/relationships/image" Target="NULL"/><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png"/><Relationship Id="rId2" Type="http://schemas.openxmlformats.org/officeDocument/2006/relationships/notesSlide" Target="../notesSlides/notesSlide30.xml"/><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41" Type="http://schemas.openxmlformats.org/officeDocument/2006/relationships/customXml" Target="../ink/ink2.xml"/><Relationship Id="rId54"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10.png"/><Relationship Id="rId40" Type="http://schemas.openxmlformats.org/officeDocument/2006/relationships/customXml" Target="../ink/ink1.xml"/><Relationship Id="rId53" Type="http://schemas.openxmlformats.org/officeDocument/2006/relationships/image" Target="../media/image69.png"/><Relationship Id="rId5" Type="http://schemas.openxmlformats.org/officeDocument/2006/relationships/image" Target="../media/image78.jpe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customXml" Target="../ink/ink4.xml"/><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4.png"/><Relationship Id="rId52" Type="http://schemas.openxmlformats.org/officeDocument/2006/relationships/image" Target="../media/image66.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48" Type="http://schemas.openxmlformats.org/officeDocument/2006/relationships/customXml" Target="../ink/ink3.xml"/><Relationship Id="rId8" Type="http://schemas.openxmlformats.org/officeDocument/2006/relationships/image" Target="../media/image81.png"/><Relationship Id="rId51" Type="http://schemas.openxmlformats.org/officeDocument/2006/relationships/customXml" Target="../ink/ink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00.xml"/><Relationship Id="rId1" Type="http://schemas.openxmlformats.org/officeDocument/2006/relationships/themeOverride" Target="../theme/themeOverride1.xml"/><Relationship Id="rId5" Type="http://schemas.microsoft.com/office/2007/relationships/hdphoto" Target="../media/hdphoto8.wdp"/><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32.xml"/><Relationship Id="rId7" Type="http://schemas.openxmlformats.org/officeDocument/2006/relationships/image" Target="../media/image117.png"/><Relationship Id="rId2" Type="http://schemas.openxmlformats.org/officeDocument/2006/relationships/slideLayout" Target="../slideLayouts/slideLayout384.xml"/><Relationship Id="rId1" Type="http://schemas.openxmlformats.org/officeDocument/2006/relationships/themeOverride" Target="../theme/themeOverride2.xml"/><Relationship Id="rId6" Type="http://schemas.openxmlformats.org/officeDocument/2006/relationships/image" Target="../media/image116.emf"/><Relationship Id="rId5" Type="http://schemas.microsoft.com/office/2007/relationships/hdphoto" Target="../media/hdphoto9.wdp"/><Relationship Id="rId4" Type="http://schemas.openxmlformats.org/officeDocument/2006/relationships/image" Target="../media/image11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hemeOverride" Target="../theme/themeOverride3.xml"/><Relationship Id="rId5" Type="http://schemas.openxmlformats.org/officeDocument/2006/relationships/image" Target="../media/image119.tiff"/><Relationship Id="rId4" Type="http://schemas.openxmlformats.org/officeDocument/2006/relationships/image" Target="../media/image118.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slideLayout" Target="../slideLayouts/slideLayout14.xml"/><Relationship Id="rId1" Type="http://schemas.openxmlformats.org/officeDocument/2006/relationships/themeOverride" Target="../theme/themeOverride4.xml"/><Relationship Id="rId5" Type="http://schemas.openxmlformats.org/officeDocument/2006/relationships/image" Target="../media/image122.png"/><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7.xml"/></Relationships>
</file>

<file path=ppt/slides/_rels/slide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7.xml"/><Relationship Id="rId1" Type="http://schemas.openxmlformats.org/officeDocument/2006/relationships/slideLayout" Target="../slideLayouts/slideLayout317.xml"/><Relationship Id="rId4" Type="http://schemas.openxmlformats.org/officeDocument/2006/relationships/image" Target="../media/image1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4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38.xml"/><Relationship Id="rId1" Type="http://schemas.openxmlformats.org/officeDocument/2006/relationships/slideLayout" Target="../slideLayouts/slideLayout340.xml"/><Relationship Id="rId5" Type="http://schemas.openxmlformats.org/officeDocument/2006/relationships/image" Target="../media/image127.emf"/><Relationship Id="rId4" Type="http://schemas.openxmlformats.org/officeDocument/2006/relationships/image" Target="../media/image12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158.xml"/><Relationship Id="rId1" Type="http://schemas.openxmlformats.org/officeDocument/2006/relationships/themeOverride" Target="../theme/themeOverride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58.xml"/><Relationship Id="rId1" Type="http://schemas.openxmlformats.org/officeDocument/2006/relationships/themeOverride" Target="../theme/themeOverride7.xml"/><Relationship Id="rId4" Type="http://schemas.openxmlformats.org/officeDocument/2006/relationships/image" Target="../media/image129.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57.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notesSlide" Target="../notesSlides/notesSlide43.xml"/><Relationship Id="rId1" Type="http://schemas.openxmlformats.org/officeDocument/2006/relationships/slideLayout" Target="../slideLayouts/slideLayout15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9.xml"/></Relationships>
</file>

<file path=ppt/slides/_rels/slide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2.xml"/></Relationships>
</file>

<file path=ppt/slides/_rels/slide68.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22.xml"/></Relationships>
</file>

<file path=ppt/slides/_rels/slide69.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22.xml"/></Relationships>
</file>

<file path=ppt/slides/_rels/slide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7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22.xml"/></Relationships>
</file>

<file path=ppt/slides/_rels/slide71.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22.xml"/></Relationships>
</file>

<file path=ppt/slides/_rels/slide72.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22.xml"/></Relationships>
</file>

<file path=ppt/slides/_rels/slide73.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22.xml"/></Relationships>
</file>

<file path=ppt/slides/_rels/slide74.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22.xml"/></Relationships>
</file>

<file path=ppt/slides/_rels/slide75.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4.xml"/><Relationship Id="rId1" Type="http://schemas.openxmlformats.org/officeDocument/2006/relationships/slideLayout" Target="../slideLayouts/slideLayout15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5.xml"/><Relationship Id="rId1" Type="http://schemas.openxmlformats.org/officeDocument/2006/relationships/themeOverride" Target="../theme/themeOverride8.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notesSlide" Target="../notesSlides/notesSlide56.xml"/><Relationship Id="rId7" Type="http://schemas.openxmlformats.org/officeDocument/2006/relationships/image" Target="../media/image144.png"/><Relationship Id="rId2" Type="http://schemas.openxmlformats.org/officeDocument/2006/relationships/slideLayout" Target="../slideLayouts/slideLayout125.xml"/><Relationship Id="rId1" Type="http://schemas.openxmlformats.org/officeDocument/2006/relationships/themeOverride" Target="../theme/themeOverride9.xml"/><Relationship Id="rId6" Type="http://schemas.openxmlformats.org/officeDocument/2006/relationships/image" Target="../media/image143.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6.png"/></Relationships>
</file>

<file path=ppt/slides/_rels/slide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153.xml"/></Relationships>
</file>

<file path=ppt/slides/_rels/slide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8.xml"/><Relationship Id="rId1" Type="http://schemas.openxmlformats.org/officeDocument/2006/relationships/slideLayout" Target="../slideLayouts/slideLayout143.xml"/></Relationships>
</file>

<file path=ppt/slides/_rels/slide83.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59.xml"/><Relationship Id="rId1" Type="http://schemas.openxmlformats.org/officeDocument/2006/relationships/slideLayout" Target="../slideLayouts/slideLayout14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3" Type="http://schemas.openxmlformats.org/officeDocument/2006/relationships/image" Target="../media/image150.tiff"/><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8.xml"/><Relationship Id="rId1" Type="http://schemas.openxmlformats.org/officeDocument/2006/relationships/themeOverride" Target="../theme/themeOverride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4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8.xml"/></Relationships>
</file>

<file path=ppt/slides/_rels/slide9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67.xml"/><Relationship Id="rId1" Type="http://schemas.openxmlformats.org/officeDocument/2006/relationships/slideLayout" Target="../slideLayouts/slideLayout248.xml"/></Relationships>
</file>

<file path=ppt/slides/_rels/slide9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8.xml"/><Relationship Id="rId1" Type="http://schemas.openxmlformats.org/officeDocument/2006/relationships/slideLayout" Target="../slideLayouts/slideLayout24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4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8.xml"/></Relationships>
</file>

<file path=ppt/slides/_rels/slide98.xml.rels><?xml version="1.0" encoding="UTF-8" standalone="yes"?>
<Relationships xmlns="http://schemas.openxmlformats.org/package/2006/relationships"><Relationship Id="rId3" Type="http://schemas.openxmlformats.org/officeDocument/2006/relationships/image" Target="../media/image154.tiff"/><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defTabSz="914400">
              <a:spcBef>
                <a:spcPts val="0"/>
              </a:spcBef>
              <a:spcAft>
                <a:spcPts val="600"/>
              </a:spcAft>
            </a:pPr>
            <a:r>
              <a:rPr lang="en-US" dirty="0"/>
              <a:t>Azure Container </a:t>
            </a:r>
            <a:r>
              <a:rPr lang="en-US"/>
              <a:t>Hackfest</a:t>
            </a:r>
            <a:br>
              <a:rPr lang="en-US" dirty="0"/>
            </a:br>
            <a:r>
              <a:rPr lang="en-US" sz="3200" i="1" spc="0" dirty="0">
                <a:ln>
                  <a:noFill/>
                </a:ln>
                <a:gradFill>
                  <a:gsLst>
                    <a:gs pos="2917">
                      <a:srgbClr val="FFFFFF"/>
                    </a:gs>
                    <a:gs pos="30000">
                      <a:srgbClr val="FFFFFF"/>
                    </a:gs>
                  </a:gsLst>
                  <a:lin ang="5400000" scaled="0"/>
                </a:gradFill>
                <a:latin typeface="Segoe UI Semilight"/>
                <a:cs typeface=""/>
              </a:rPr>
              <a:t>Building cloud native applications using Kubernetes</a:t>
            </a:r>
            <a:br>
              <a:rPr lang="en-US" sz="3200"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69302" y="5004079"/>
            <a:ext cx="7171337" cy="1601319"/>
          </a:xfrm>
        </p:spPr>
        <p:txBody>
          <a:bodyPr/>
          <a:lstStyle/>
          <a:p>
            <a:endParaRPr lang="en-US" dirty="0"/>
          </a:p>
        </p:txBody>
      </p:sp>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Volumes</a:t>
            </a:r>
          </a:p>
        </p:txBody>
      </p:sp>
      <p:sp>
        <p:nvSpPr>
          <p:cNvPr id="3" name="Text Placeholder 2"/>
          <p:cNvSpPr>
            <a:spLocks noGrp="1"/>
          </p:cNvSpPr>
          <p:nvPr>
            <p:ph idx="1"/>
          </p:nvPr>
        </p:nvSpPr>
        <p:spPr>
          <a:xfrm>
            <a:off x="269240" y="1189176"/>
            <a:ext cx="11653523" cy="4728667"/>
          </a:xfrm>
        </p:spPr>
        <p:txBody>
          <a:bodyPr/>
          <a:lstStyle/>
          <a:p>
            <a:r>
              <a:rPr lang="en-US" dirty="0"/>
              <a:t>On-cluster representation of physical storage</a:t>
            </a:r>
          </a:p>
          <a:p>
            <a:r>
              <a:rPr lang="en-US" dirty="0"/>
              <a:t>Lifetime of Volume object itself tied to the pod that encloses it—when the pod is gone, the Volume is gone</a:t>
            </a:r>
          </a:p>
          <a:p>
            <a:r>
              <a:rPr lang="en-US" dirty="0"/>
              <a:t>Can persist data</a:t>
            </a:r>
          </a:p>
          <a:p>
            <a:pPr lvl="1"/>
            <a:r>
              <a:rPr lang="en-US" sz="2800" dirty="0" err="1">
                <a:latin typeface="+mj-lt"/>
              </a:rPr>
              <a:t>PersistentVolume</a:t>
            </a:r>
            <a:r>
              <a:rPr lang="en-US" sz="2800" dirty="0">
                <a:latin typeface="+mj-lt"/>
              </a:rPr>
              <a:t>: a disk</a:t>
            </a:r>
          </a:p>
          <a:p>
            <a:pPr lvl="1"/>
            <a:r>
              <a:rPr lang="en-US" sz="2800" dirty="0" err="1">
                <a:latin typeface="+mj-lt"/>
              </a:rPr>
              <a:t>PersistentVolumeClaim</a:t>
            </a:r>
            <a:r>
              <a:rPr lang="en-US" sz="2800" dirty="0">
                <a:latin typeface="+mj-lt"/>
              </a:rPr>
              <a:t>: dynamically provision a disk</a:t>
            </a:r>
          </a:p>
          <a:p>
            <a:pPr lvl="1"/>
            <a:r>
              <a:rPr lang="en-US" sz="2800" dirty="0" err="1">
                <a:latin typeface="+mj-lt"/>
              </a:rPr>
              <a:t>StorageClass</a:t>
            </a:r>
            <a:r>
              <a:rPr lang="en-US" sz="2800" dirty="0">
                <a:latin typeface="+mj-lt"/>
              </a:rPr>
              <a:t>: cluster consumers can request storage without needing intimate knowledge about underlying storage volume sources</a:t>
            </a:r>
          </a:p>
          <a:p>
            <a:endParaRPr lang="en-US" dirty="0"/>
          </a:p>
        </p:txBody>
      </p:sp>
    </p:spTree>
    <p:extLst>
      <p:ext uri="{BB962C8B-B14F-4D97-AF65-F5344CB8AC3E}">
        <p14:creationId xmlns:p14="http://schemas.microsoft.com/office/powerpoint/2010/main" val="1690775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Other neat volume-y things</a:t>
            </a:r>
            <a:br>
              <a:rPr lang="en-US" dirty="0"/>
            </a:br>
            <a:endParaRPr lang="en-US" sz="3921"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0" y="1189176"/>
            <a:ext cx="11653523" cy="1735540"/>
          </a:xfrm>
        </p:spPr>
        <p:txBody>
          <a:bodyPr/>
          <a:lstStyle/>
          <a:p>
            <a:r>
              <a:rPr lang="en-US" dirty="0"/>
              <a:t>Mount a Secret or </a:t>
            </a:r>
            <a:r>
              <a:rPr lang="en-US" dirty="0" err="1"/>
              <a:t>ConfigMap</a:t>
            </a:r>
            <a:r>
              <a:rPr lang="en-US" dirty="0"/>
              <a:t> as a volume in a pod</a:t>
            </a:r>
          </a:p>
          <a:p>
            <a:pPr lvl="1"/>
            <a:r>
              <a:rPr lang="en-US" dirty="0">
                <a:latin typeface="+mj-lt"/>
              </a:rPr>
              <a:t>Useful for passing around TLS certificates</a:t>
            </a:r>
          </a:p>
          <a:p>
            <a:r>
              <a:rPr lang="en-US" dirty="0"/>
              <a:t>Mount a </a:t>
            </a:r>
            <a:r>
              <a:rPr lang="en-US" dirty="0" err="1"/>
              <a:t>git</a:t>
            </a:r>
            <a:r>
              <a:rPr lang="en-US" dirty="0"/>
              <a:t> repo as a volume</a:t>
            </a:r>
          </a:p>
        </p:txBody>
      </p:sp>
    </p:spTree>
    <p:extLst>
      <p:ext uri="{BB962C8B-B14F-4D97-AF65-F5344CB8AC3E}">
        <p14:creationId xmlns:p14="http://schemas.microsoft.com/office/powerpoint/2010/main" val="1644085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Supported Volume Types</a:t>
            </a:r>
          </a:p>
        </p:txBody>
      </p:sp>
      <p:sp>
        <p:nvSpPr>
          <p:cNvPr id="3" name="Text Placeholder 2"/>
          <p:cNvSpPr>
            <a:spLocks noGrp="1"/>
          </p:cNvSpPr>
          <p:nvPr>
            <p:ph type="body" sz="quarter" idx="10"/>
          </p:nvPr>
        </p:nvSpPr>
        <p:spPr>
          <a:xfrm>
            <a:off x="269241" y="1187645"/>
            <a:ext cx="5378548" cy="5143716"/>
          </a:xfrm>
        </p:spPr>
        <p:txBody>
          <a:bodyPr/>
          <a:lstStyle/>
          <a:p>
            <a:r>
              <a:rPr lang="en-US" dirty="0" err="1"/>
              <a:t>emptyDir</a:t>
            </a:r>
            <a:endParaRPr lang="en-US" dirty="0"/>
          </a:p>
          <a:p>
            <a:r>
              <a:rPr lang="en-US" dirty="0" err="1"/>
              <a:t>hostPath</a:t>
            </a:r>
            <a:endParaRPr lang="en-US" dirty="0"/>
          </a:p>
          <a:p>
            <a:r>
              <a:rPr lang="en-US" dirty="0" err="1"/>
              <a:t>gcePersistentDisk</a:t>
            </a:r>
            <a:endParaRPr lang="en-US" dirty="0"/>
          </a:p>
          <a:p>
            <a:r>
              <a:rPr lang="en-US" dirty="0" err="1"/>
              <a:t>awsElasticBlockStore</a:t>
            </a:r>
            <a:endParaRPr lang="en-US" dirty="0"/>
          </a:p>
          <a:p>
            <a:r>
              <a:rPr lang="en-US" dirty="0" err="1"/>
              <a:t>nfs</a:t>
            </a:r>
            <a:endParaRPr lang="en-US" dirty="0"/>
          </a:p>
          <a:p>
            <a:r>
              <a:rPr lang="en-US" dirty="0" err="1"/>
              <a:t>iscsi</a:t>
            </a:r>
            <a:endParaRPr lang="en-US" dirty="0"/>
          </a:p>
          <a:p>
            <a:r>
              <a:rPr lang="en-US" dirty="0" err="1"/>
              <a:t>azureFileVolume</a:t>
            </a:r>
            <a:endParaRPr lang="en-US" dirty="0"/>
          </a:p>
          <a:p>
            <a:r>
              <a:rPr lang="en-US" dirty="0" err="1"/>
              <a:t>azureDisk</a:t>
            </a:r>
            <a:endParaRPr lang="en-US" dirty="0"/>
          </a:p>
          <a:p>
            <a:r>
              <a:rPr lang="en-US" dirty="0" err="1"/>
              <a:t>vsphereVolume</a:t>
            </a:r>
            <a:endParaRPr lang="en-US" dirty="0"/>
          </a:p>
        </p:txBody>
      </p:sp>
      <p:sp>
        <p:nvSpPr>
          <p:cNvPr id="4" name="Text Placeholder 3"/>
          <p:cNvSpPr>
            <a:spLocks noGrp="1"/>
          </p:cNvSpPr>
          <p:nvPr>
            <p:ph type="body" sz="quarter" idx="11"/>
          </p:nvPr>
        </p:nvSpPr>
        <p:spPr>
          <a:xfrm>
            <a:off x="6544215" y="1187644"/>
            <a:ext cx="5378548" cy="4631011"/>
          </a:xfrm>
        </p:spPr>
        <p:txBody>
          <a:bodyPr/>
          <a:lstStyle/>
          <a:p>
            <a:r>
              <a:rPr lang="en-US" dirty="0">
                <a:solidFill>
                  <a:schemeClr val="tx2"/>
                </a:solidFill>
              </a:rPr>
              <a:t>fc (</a:t>
            </a:r>
            <a:r>
              <a:rPr lang="en-US" dirty="0" err="1">
                <a:solidFill>
                  <a:schemeClr val="tx2"/>
                </a:solidFill>
              </a:rPr>
              <a:t>fibre</a:t>
            </a:r>
            <a:r>
              <a:rPr lang="en-US" dirty="0">
                <a:solidFill>
                  <a:schemeClr val="tx2"/>
                </a:solidFill>
              </a:rPr>
              <a:t> channel)</a:t>
            </a:r>
          </a:p>
          <a:p>
            <a:r>
              <a:rPr lang="en-US" dirty="0" err="1">
                <a:solidFill>
                  <a:schemeClr val="tx2"/>
                </a:solidFill>
              </a:rPr>
              <a:t>flocker</a:t>
            </a:r>
            <a:endParaRPr lang="en-US" dirty="0">
              <a:solidFill>
                <a:schemeClr val="tx2"/>
              </a:solidFill>
            </a:endParaRPr>
          </a:p>
          <a:p>
            <a:r>
              <a:rPr lang="en-US" dirty="0" err="1">
                <a:solidFill>
                  <a:schemeClr val="tx2"/>
                </a:solidFill>
              </a:rPr>
              <a:t>glusterfs</a:t>
            </a:r>
            <a:endParaRPr lang="en-US" dirty="0">
              <a:solidFill>
                <a:schemeClr val="tx2"/>
              </a:solidFill>
            </a:endParaRPr>
          </a:p>
          <a:p>
            <a:r>
              <a:rPr lang="en-US" dirty="0" err="1">
                <a:solidFill>
                  <a:schemeClr val="tx2"/>
                </a:solidFill>
              </a:rPr>
              <a:t>rbd</a:t>
            </a:r>
            <a:endParaRPr lang="en-US" dirty="0">
              <a:solidFill>
                <a:schemeClr val="tx2"/>
              </a:solidFill>
            </a:endParaRPr>
          </a:p>
          <a:p>
            <a:r>
              <a:rPr lang="en-US" dirty="0" err="1">
                <a:solidFill>
                  <a:schemeClr val="tx2"/>
                </a:solidFill>
              </a:rPr>
              <a:t>Cephfs</a:t>
            </a:r>
            <a:endParaRPr lang="en-US" dirty="0">
              <a:solidFill>
                <a:schemeClr val="tx2"/>
              </a:solidFill>
            </a:endParaRPr>
          </a:p>
          <a:p>
            <a:r>
              <a:rPr lang="en-US" dirty="0" err="1">
                <a:solidFill>
                  <a:schemeClr val="tx2"/>
                </a:solidFill>
              </a:rPr>
              <a:t>Quobyte</a:t>
            </a:r>
            <a:endParaRPr lang="en-US" dirty="0">
              <a:solidFill>
                <a:schemeClr val="tx2"/>
              </a:solidFill>
            </a:endParaRPr>
          </a:p>
          <a:p>
            <a:r>
              <a:rPr lang="en-US" dirty="0" err="1">
                <a:solidFill>
                  <a:schemeClr val="tx2"/>
                </a:solidFill>
              </a:rPr>
              <a:t>PortworxVolume</a:t>
            </a:r>
            <a:endParaRPr lang="en-US" dirty="0">
              <a:solidFill>
                <a:schemeClr val="tx2"/>
              </a:solidFill>
            </a:endParaRPr>
          </a:p>
          <a:p>
            <a:r>
              <a:rPr lang="en-US" dirty="0" err="1">
                <a:solidFill>
                  <a:schemeClr val="tx2"/>
                </a:solidFill>
              </a:rPr>
              <a:t>ScaleIO</a:t>
            </a:r>
            <a:endParaRPr lang="en-US" dirty="0">
              <a:solidFill>
                <a:schemeClr val="tx2"/>
              </a:solidFill>
            </a:endParaRPr>
          </a:p>
        </p:txBody>
      </p:sp>
    </p:spTree>
    <p:extLst>
      <p:ext uri="{BB962C8B-B14F-4D97-AF65-F5344CB8AC3E}">
        <p14:creationId xmlns:p14="http://schemas.microsoft.com/office/powerpoint/2010/main" val="1100886729"/>
      </p:ext>
    </p:extLst>
  </p:cSld>
  <p:clrMapOvr>
    <a:overrideClrMapping bg1="lt1" tx1="dk1" bg2="lt2" tx2="dk2" accent1="accent1" accent2="accent2" accent3="accent3" accent4="accent4" accent5="accent5" accent6="accent6" hlink="hlink" folHlink="folHlink"/>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14437" eaLnBrk="1" hangingPunct="1"/>
            <a:r>
              <a:rPr lang="en-US" spc="-99" dirty="0">
                <a:solidFill>
                  <a:schemeClr val="bg2"/>
                </a:solidFill>
                <a:ea typeface="+mn-ea"/>
              </a:rPr>
              <a:t>Scaling</a:t>
            </a:r>
          </a:p>
        </p:txBody>
      </p:sp>
    </p:spTree>
    <p:extLst>
      <p:ext uri="{BB962C8B-B14F-4D97-AF65-F5344CB8AC3E}">
        <p14:creationId xmlns:p14="http://schemas.microsoft.com/office/powerpoint/2010/main" val="133249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8D7"/>
                </a:solidFill>
              </a:rPr>
              <a:t>Autoscaling</a:t>
            </a:r>
            <a:r>
              <a:rPr lang="en-US" dirty="0">
                <a:solidFill>
                  <a:srgbClr val="0078D7"/>
                </a:solidFill>
              </a:rPr>
              <a:t>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rgbClr val="0072C6"/>
                </a:solidFill>
              </a:rPr>
              <a:t>Infrastructure Level</a:t>
            </a:r>
          </a:p>
          <a:p>
            <a:pPr lvl="2"/>
            <a:r>
              <a:rPr lang="en-US" sz="2745" dirty="0"/>
              <a:t>Increase/decrease the number of nodes running in the cluster</a:t>
            </a:r>
          </a:p>
          <a:p>
            <a:pPr lvl="2"/>
            <a:r>
              <a:rPr lang="en-US" sz="2745" dirty="0"/>
              <a:t>Azure infrastructure function</a:t>
            </a:r>
          </a:p>
          <a:p>
            <a:pPr lvl="2"/>
            <a:r>
              <a:rPr lang="en-US" sz="2745" dirty="0"/>
              <a:t>VM </a:t>
            </a:r>
            <a:r>
              <a:rPr lang="en-US" sz="2745" dirty="0" err="1"/>
              <a:t>Scalesets</a:t>
            </a:r>
            <a:r>
              <a:rPr lang="en-US" sz="2745" dirty="0"/>
              <a:t> (DCOS/Docker), Availability Sets (Kubernetes)</a:t>
            </a:r>
          </a:p>
          <a:p>
            <a:pPr lvl="2"/>
            <a:r>
              <a:rPr lang="en-US" sz="2745" dirty="0"/>
              <a:t>No auto-scaling in ACS today</a:t>
            </a:r>
          </a:p>
          <a:p>
            <a:r>
              <a:rPr lang="en-US" sz="2745" spc="-29" dirty="0">
                <a:solidFill>
                  <a:srgbClr val="0072C6"/>
                </a:solidFill>
              </a:rPr>
              <a:t>Application Level</a:t>
            </a:r>
          </a:p>
          <a:p>
            <a:pPr lvl="2"/>
            <a:r>
              <a:rPr lang="en-US" sz="2745" dirty="0"/>
              <a:t>Increase/decrease the number of containers for a given service</a:t>
            </a:r>
          </a:p>
          <a:p>
            <a:pPr lvl="2"/>
            <a:r>
              <a:rPr lang="en-US" sz="2745" dirty="0"/>
              <a:t>Handled by the orchestrator or the application itself</a:t>
            </a:r>
          </a:p>
          <a:p>
            <a:pPr lvl="2"/>
            <a:r>
              <a:rPr lang="en-US" sz="2745" dirty="0"/>
              <a:t>Kubernetes Horizontal Pod </a:t>
            </a:r>
            <a:r>
              <a:rPr lang="en-US" sz="2745" dirty="0" err="1"/>
              <a:t>Autoscaling</a:t>
            </a:r>
            <a:endParaRPr lang="en-US" sz="2745" dirty="0"/>
          </a:p>
          <a:p>
            <a:pPr lvl="0"/>
            <a:r>
              <a:rPr lang="en-US" sz="2745" spc="-29" dirty="0">
                <a:solidFill>
                  <a:srgbClr val="0072C6"/>
                </a:solidFill>
              </a:rPr>
              <a:t>These functions should be coordinated</a:t>
            </a:r>
          </a:p>
        </p:txBody>
      </p:sp>
    </p:spTree>
    <p:extLst>
      <p:ext uri="{BB962C8B-B14F-4D97-AF65-F5344CB8AC3E}">
        <p14:creationId xmlns:p14="http://schemas.microsoft.com/office/powerpoint/2010/main" val="32648753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Scaling the ACS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3"/>
          <a:stretch>
            <a:fillRect/>
          </a:stretch>
        </p:blipFill>
        <p:spPr>
          <a:xfrm>
            <a:off x="780" y="2139142"/>
            <a:ext cx="12192000" cy="1081656"/>
          </a:xfrm>
          <a:prstGeom prst="rect">
            <a:avLst/>
          </a:prstGeom>
        </p:spPr>
      </p:pic>
    </p:spTree>
    <p:extLst>
      <p:ext uri="{BB962C8B-B14F-4D97-AF65-F5344CB8AC3E}">
        <p14:creationId xmlns:p14="http://schemas.microsoft.com/office/powerpoint/2010/main" val="146901501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dirty="0">
                <a:solidFill>
                  <a:srgbClr val="0078D7"/>
                </a:solidFill>
              </a:rPr>
              <a:t>Scaling Kubernetes from within</a:t>
            </a:r>
          </a:p>
        </p:txBody>
      </p:sp>
      <p:sp>
        <p:nvSpPr>
          <p:cNvPr id="6" name="TextBox 5"/>
          <p:cNvSpPr txBox="1"/>
          <p:nvPr>
            <p:extLst/>
          </p:nvPr>
        </p:nvSpPr>
        <p:spPr>
          <a:xfrm>
            <a:off x="269240" y="1189495"/>
            <a:ext cx="11159765" cy="941374"/>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nSpc>
                <a:spcPct val="90000"/>
              </a:lnSpc>
              <a:spcAft>
                <a:spcPts val="588"/>
              </a:spcAft>
            </a:pPr>
            <a:r>
              <a:rPr lang="en-US" sz="2353" dirty="0" err="1">
                <a:solidFill>
                  <a:schemeClr val="tx2">
                    <a:lumMod val="50000"/>
                  </a:schemeClr>
                </a:solidFill>
              </a:rPr>
              <a:t>acs</a:t>
            </a:r>
            <a:r>
              <a:rPr lang="en-US" sz="2353" dirty="0">
                <a:solidFill>
                  <a:schemeClr val="tx2">
                    <a:lumMod val="50000"/>
                  </a:schemeClr>
                </a:solidFill>
              </a:rPr>
              <a:t>-engine-</a:t>
            </a:r>
            <a:r>
              <a:rPr lang="en-US" sz="2353" dirty="0" err="1">
                <a:solidFill>
                  <a:schemeClr val="tx2">
                    <a:lumMod val="50000"/>
                  </a:schemeClr>
                </a:solidFill>
              </a:rPr>
              <a:t>autoscaler</a:t>
            </a:r>
            <a:r>
              <a:rPr lang="en-US" sz="2353" dirty="0">
                <a:solidFill>
                  <a:schemeClr val="tx2">
                    <a:lumMod val="50000"/>
                  </a:schemeClr>
                </a:solidFill>
              </a:rPr>
              <a:t> is a node-level </a:t>
            </a:r>
            <a:r>
              <a:rPr lang="en-US" sz="2353" dirty="0" err="1">
                <a:solidFill>
                  <a:schemeClr val="tx2">
                    <a:lumMod val="50000"/>
                  </a:schemeClr>
                </a:solidFill>
              </a:rPr>
              <a:t>autoscaler</a:t>
            </a:r>
            <a:r>
              <a:rPr lang="en-US" sz="2353" dirty="0">
                <a:solidFill>
                  <a:schemeClr val="tx2">
                    <a:lumMod val="50000"/>
                  </a:schemeClr>
                </a:solidFill>
              </a:rPr>
              <a:t> for Kubernetes for clusters created with </a:t>
            </a:r>
            <a:r>
              <a:rPr lang="en-US" sz="2353" dirty="0" err="1">
                <a:solidFill>
                  <a:schemeClr val="tx2">
                    <a:lumMod val="50000"/>
                  </a:schemeClr>
                </a:solidFill>
              </a:rPr>
              <a:t>acs</a:t>
            </a:r>
            <a:r>
              <a:rPr lang="en-US" sz="2353" dirty="0">
                <a:solidFill>
                  <a:schemeClr val="tx2">
                    <a:lumMod val="50000"/>
                  </a:schemeClr>
                </a:solidFill>
              </a:rPr>
              <a:t>-engine.</a:t>
            </a:r>
            <a:endParaRPr lang="en-US" sz="2353" dirty="0">
              <a:solidFill>
                <a:schemeClr val="tx2">
                  <a:lumMod val="50000"/>
                </a:schemeClr>
              </a:solidFill>
              <a:cs typeface="Segoe UI Semilight"/>
            </a:endParaRPr>
          </a:p>
        </p:txBody>
      </p:sp>
      <p:sp>
        <p:nvSpPr>
          <p:cNvPr id="11" name="TextBox 10"/>
          <p:cNvSpPr txBox="1"/>
          <p:nvPr>
            <p:extLst/>
          </p:nvPr>
        </p:nvSpPr>
        <p:spPr>
          <a:xfrm>
            <a:off x="269240" y="2126384"/>
            <a:ext cx="11053390" cy="2994629"/>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nSpc>
                <a:spcPct val="90000"/>
              </a:lnSpc>
              <a:spcAft>
                <a:spcPts val="588"/>
              </a:spcAft>
            </a:pPr>
            <a:r>
              <a:rPr lang="en-US" sz="2400" u="sng" dirty="0">
                <a:solidFill>
                  <a:schemeClr val="tx2">
                    <a:lumMod val="50000"/>
                  </a:schemeClr>
                </a:solidFill>
                <a:cs typeface="Segoe UI Semilight"/>
              </a:rPr>
              <a:t>Pre-requisites:</a:t>
            </a:r>
          </a:p>
          <a:p>
            <a:pPr marL="448193" indent="-448193">
              <a:lnSpc>
                <a:spcPct val="90000"/>
              </a:lnSpc>
              <a:spcAft>
                <a:spcPts val="588"/>
              </a:spcAft>
              <a:buAutoNum type="arabicPeriod"/>
            </a:pPr>
            <a:r>
              <a:rPr lang="en-US" sz="2400" dirty="0">
                <a:solidFill>
                  <a:schemeClr val="tx2">
                    <a:lumMod val="50000"/>
                  </a:schemeClr>
                </a:solidFill>
                <a:cs typeface="Segoe UI Semilight"/>
              </a:rPr>
              <a:t>Kubernetes Cluster deployed using ACS-Engine</a:t>
            </a:r>
          </a:p>
          <a:p>
            <a:pPr marL="448193" indent="-448193">
              <a:lnSpc>
                <a:spcPct val="90000"/>
              </a:lnSpc>
              <a:spcAft>
                <a:spcPts val="588"/>
              </a:spcAft>
              <a:buAutoNum type="arabicPeriod"/>
            </a:pPr>
            <a:r>
              <a:rPr lang="en-US" sz="2400" dirty="0">
                <a:solidFill>
                  <a:schemeClr val="tx2">
                    <a:lumMod val="50000"/>
                  </a:schemeClr>
                </a:solidFill>
                <a:cs typeface="Segoe UI Semilight"/>
              </a:rPr>
              <a:t>Service Principal with RBAC access to RG</a:t>
            </a:r>
          </a:p>
          <a:p>
            <a:pPr marL="448193" indent="-448193">
              <a:lnSpc>
                <a:spcPct val="90000"/>
              </a:lnSpc>
              <a:spcAft>
                <a:spcPts val="588"/>
              </a:spcAft>
              <a:buAutoNum type="arabicPeriod"/>
            </a:pPr>
            <a:r>
              <a:rPr lang="en-US" sz="2400" dirty="0" err="1">
                <a:solidFill>
                  <a:schemeClr val="tx2">
                    <a:lumMod val="50000"/>
                  </a:schemeClr>
                </a:solidFill>
                <a:cs typeface="Segoe UI Semilight"/>
              </a:rPr>
              <a:t>kubeconfigprivatekey</a:t>
            </a:r>
            <a:r>
              <a:rPr lang="en-US" sz="2400" dirty="0">
                <a:solidFill>
                  <a:schemeClr val="tx2">
                    <a:lumMod val="50000"/>
                  </a:schemeClr>
                </a:solidFill>
                <a:cs typeface="Segoe UI Semilight"/>
              </a:rPr>
              <a:t>, </a:t>
            </a:r>
            <a:r>
              <a:rPr lang="en-US" sz="2400" dirty="0" err="1">
                <a:solidFill>
                  <a:schemeClr val="tx2">
                    <a:lumMod val="50000"/>
                  </a:schemeClr>
                </a:solidFill>
                <a:cs typeface="Segoe UI Semilight"/>
              </a:rPr>
              <a:t>clientprivatekey</a:t>
            </a:r>
            <a:r>
              <a:rPr lang="en-US" sz="2400" dirty="0">
                <a:solidFill>
                  <a:schemeClr val="tx2">
                    <a:lumMod val="50000"/>
                  </a:schemeClr>
                </a:solidFill>
                <a:cs typeface="Segoe UI Semilight"/>
              </a:rPr>
              <a:t> </a:t>
            </a:r>
            <a:r>
              <a:rPr lang="en-US" sz="2400" dirty="0">
                <a:solidFill>
                  <a:schemeClr val="tx2">
                    <a:lumMod val="50000"/>
                  </a:schemeClr>
                </a:solidFill>
                <a:cs typeface="Segoe UI Light"/>
              </a:rPr>
              <a:t>and </a:t>
            </a:r>
            <a:r>
              <a:rPr lang="en-US" sz="2400" dirty="0" err="1">
                <a:solidFill>
                  <a:schemeClr val="tx2">
                    <a:lumMod val="50000"/>
                  </a:schemeClr>
                </a:solidFill>
                <a:cs typeface="Segoe UI Light"/>
              </a:rPr>
              <a:t>caprivatekey</a:t>
            </a:r>
            <a:r>
              <a:rPr lang="en-US" sz="2400" dirty="0">
                <a:solidFill>
                  <a:schemeClr val="tx2">
                    <a:lumMod val="50000"/>
                  </a:schemeClr>
                </a:solidFill>
                <a:cs typeface="Segoe UI Light"/>
              </a:rPr>
              <a:t> from </a:t>
            </a:r>
            <a:r>
              <a:rPr lang="en-US" sz="2400" dirty="0" err="1">
                <a:solidFill>
                  <a:schemeClr val="tx2">
                    <a:lumMod val="50000"/>
                  </a:schemeClr>
                </a:solidFill>
                <a:cs typeface="Segoe UI Light"/>
              </a:rPr>
              <a:t>azuredeploy.parameters.json</a:t>
            </a:r>
            <a:r>
              <a:rPr lang="en-US" sz="2400" dirty="0">
                <a:solidFill>
                  <a:schemeClr val="tx2">
                    <a:lumMod val="50000"/>
                  </a:schemeClr>
                </a:solidFill>
                <a:cs typeface="Segoe UI Light"/>
              </a:rPr>
              <a:t> file</a:t>
            </a:r>
          </a:p>
          <a:p>
            <a:pPr marL="448193" indent="-448193">
              <a:lnSpc>
                <a:spcPct val="90000"/>
              </a:lnSpc>
              <a:spcAft>
                <a:spcPts val="588"/>
              </a:spcAft>
              <a:buAutoNum type="arabicPeriod"/>
            </a:pPr>
            <a:r>
              <a:rPr lang="en-US" sz="2400" dirty="0">
                <a:solidFill>
                  <a:schemeClr val="tx2">
                    <a:lumMod val="50000"/>
                  </a:schemeClr>
                </a:solidFill>
                <a:cs typeface="Segoe UI Light"/>
              </a:rPr>
              <a:t>Helm tiller running on k8s Cluster</a:t>
            </a:r>
          </a:p>
          <a:p>
            <a:pPr>
              <a:lnSpc>
                <a:spcPct val="90000"/>
              </a:lnSpc>
              <a:spcAft>
                <a:spcPts val="588"/>
              </a:spcAft>
            </a:pPr>
            <a:endParaRPr lang="en-US" sz="2353" dirty="0">
              <a:solidFill>
                <a:schemeClr val="tx2">
                  <a:lumMod val="50000"/>
                </a:schemeClr>
              </a:solidFill>
              <a:cs typeface="Segoe UI Semilight"/>
            </a:endParaRPr>
          </a:p>
        </p:txBody>
      </p:sp>
    </p:spTree>
    <p:extLst>
      <p:ext uri="{BB962C8B-B14F-4D97-AF65-F5344CB8AC3E}">
        <p14:creationId xmlns:p14="http://schemas.microsoft.com/office/powerpoint/2010/main" val="35328519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950884"/>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4453480"/>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748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47849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541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3471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1247606346"/>
      </p:ext>
    </p:extLst>
  </p:cSld>
  <p:clrMapOvr>
    <a:overrideClrMapping bg1="dk1" tx1="lt1" bg2="dk2" tx2="lt2" accent1="accent1" accent2="accent2" accent3="accent3" accent4="accent4" accent5="accent5" accent6="accent6" hlink="hlink" folHlink="folHlink"/>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Upgrading kubernetes in AKS</a:t>
            </a:r>
          </a:p>
        </p:txBody>
      </p:sp>
      <p:pic>
        <p:nvPicPr>
          <p:cNvPr id="4" name="Picture 3">
            <a:extLst>
              <a:ext uri="{FF2B5EF4-FFF2-40B4-BE49-F238E27FC236}">
                <a16:creationId xmlns:a16="http://schemas.microsoft.com/office/drawing/2014/main" id="{0B62DB52-E73A-874A-A0E6-A2CB0F8C103B}"/>
              </a:ext>
            </a:extLst>
          </p:cNvPr>
          <p:cNvPicPr>
            <a:picLocks noChangeAspect="1"/>
          </p:cNvPicPr>
          <p:nvPr/>
        </p:nvPicPr>
        <p:blipFill>
          <a:blip r:embed="rId3"/>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id="{C4A98FF5-4EDA-2E41-AE62-C715FE9DCBB6}"/>
              </a:ext>
            </a:extLst>
          </p:cNvPr>
          <p:cNvPicPr>
            <a:picLocks noChangeAspect="1"/>
          </p:cNvPicPr>
          <p:nvPr/>
        </p:nvPicPr>
        <p:blipFill>
          <a:blip r:embed="rId4"/>
          <a:stretch>
            <a:fillRect/>
          </a:stretch>
        </p:blipFill>
        <p:spPr>
          <a:xfrm>
            <a:off x="0" y="4366168"/>
            <a:ext cx="12192000" cy="1102327"/>
          </a:xfrm>
          <a:prstGeom prst="rect">
            <a:avLst/>
          </a:prstGeom>
        </p:spPr>
      </p:pic>
    </p:spTree>
    <p:extLst>
      <p:ext uri="{BB962C8B-B14F-4D97-AF65-F5344CB8AC3E}">
        <p14:creationId xmlns:p14="http://schemas.microsoft.com/office/powerpoint/2010/main" val="330922591"/>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3">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140923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635021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lvl="1" indent="-504217">
              <a:buFont typeface="+mj-lt"/>
              <a:buAutoNum type="arabicPeriod"/>
            </a:pPr>
            <a:endParaRPr lang="en-US" sz="3137" dirty="0"/>
          </a:p>
        </p:txBody>
      </p:sp>
      <p:sp>
        <p:nvSpPr>
          <p:cNvPr id="2" name="Rectangle 1"/>
          <p:cNvSpPr/>
          <p:nvPr/>
        </p:nvSpPr>
        <p:spPr>
          <a:xfrm>
            <a:off x="363967" y="1412045"/>
            <a:ext cx="10961178" cy="3771579"/>
          </a:xfrm>
          <a:prstGeom prst="rect">
            <a:avLst/>
          </a:prstGeom>
        </p:spPr>
        <p:txBody>
          <a:bodyPr wrap="square">
            <a:spAutoFit/>
          </a:bodyPr>
          <a:lstStyle/>
          <a:p>
            <a:pPr marL="504217" indent="-504217">
              <a:buFont typeface="+mj-lt"/>
              <a:buAutoNum type="arabicPeriod"/>
            </a:pPr>
            <a:r>
              <a:rPr lang="en-US" sz="3137" dirty="0"/>
              <a:t>Single root repo; don’t share code with another app</a:t>
            </a:r>
          </a:p>
          <a:p>
            <a:pPr marL="504217" indent="-504217">
              <a:buFont typeface="+mj-lt"/>
              <a:buAutoNum type="arabicPeriod"/>
            </a:pPr>
            <a:r>
              <a:rPr lang="en-US" sz="3137" dirty="0"/>
              <a:t>Deploy dependent libs with app</a:t>
            </a:r>
          </a:p>
          <a:p>
            <a:pPr marL="504217" indent="-504217">
              <a:buFont typeface="+mj-lt"/>
              <a:buAutoNum type="arabicPeriod"/>
            </a:pPr>
            <a:r>
              <a:rPr lang="en-US" sz="3137" dirty="0"/>
              <a:t>No </a:t>
            </a:r>
            <a:r>
              <a:rPr lang="en-US" sz="3137" dirty="0" err="1"/>
              <a:t>config</a:t>
            </a:r>
            <a:r>
              <a:rPr lang="en-US" sz="3137" dirty="0"/>
              <a:t> in code; read from environment </a:t>
            </a:r>
            <a:r>
              <a:rPr lang="en-US" sz="3137" dirty="0" err="1"/>
              <a:t>vars</a:t>
            </a:r>
            <a:endParaRPr lang="en-US" sz="3137" dirty="0"/>
          </a:p>
          <a:p>
            <a:pPr marL="504217" indent="-504217">
              <a:buFont typeface="+mj-lt"/>
              <a:buAutoNum type="arabicPeriod"/>
            </a:pPr>
            <a:r>
              <a:rPr lang="en-US" sz="3137" dirty="0"/>
              <a:t>Handle unresponsive app dependencies robustly</a:t>
            </a:r>
          </a:p>
          <a:p>
            <a:pPr marL="504217" indent="-504217">
              <a:buFont typeface="+mj-lt"/>
              <a:buAutoNum type="arabicPeriod"/>
            </a:pPr>
            <a:r>
              <a:rPr lang="en-US" sz="3137" dirty="0"/>
              <a:t>Strictly separate build, release, &amp; run steps</a:t>
            </a:r>
          </a:p>
          <a:p>
            <a:pPr marL="905377" lvl="1" indent="-448193">
              <a:buFont typeface="Arial" charset="0"/>
              <a:buChar char="•"/>
            </a:pPr>
            <a:r>
              <a:rPr lang="en-US" sz="2745" dirty="0"/>
              <a:t>Build: Builds a version of the code repo &amp; gathers dependencies</a:t>
            </a:r>
          </a:p>
          <a:p>
            <a:pPr marL="905377" lvl="1" indent="-448193">
              <a:buFont typeface="Arial" charset="0"/>
              <a:buChar char="•"/>
            </a:pPr>
            <a:r>
              <a:rPr lang="en-US" sz="2745" dirty="0"/>
              <a:t>Release: Combines build with </a:t>
            </a:r>
            <a:r>
              <a:rPr lang="en-US" sz="2745" dirty="0" err="1"/>
              <a:t>config</a:t>
            </a:r>
            <a:r>
              <a:rPr lang="en-US" sz="2745" dirty="0"/>
              <a:t> </a:t>
            </a:r>
            <a:r>
              <a:rPr lang="en-US" sz="2745" dirty="0" err="1"/>
              <a:t>ReleaseId</a:t>
            </a:r>
            <a:r>
              <a:rPr lang="en-US" sz="2745" dirty="0"/>
              <a:t> (immutable)</a:t>
            </a:r>
          </a:p>
          <a:p>
            <a:pPr marL="905377" lvl="1" indent="-448193">
              <a:buFont typeface="Arial" charset="0"/>
              <a:buChar char="•"/>
            </a:pPr>
            <a:r>
              <a:rPr lang="en-US" sz="2745" dirty="0"/>
              <a:t>Run: Runs app in execution environment</a:t>
            </a:r>
          </a:p>
        </p:txBody>
      </p:sp>
    </p:spTree>
    <p:extLst>
      <p:ext uri="{BB962C8B-B14F-4D97-AF65-F5344CB8AC3E}">
        <p14:creationId xmlns:p14="http://schemas.microsoft.com/office/powerpoint/2010/main" val="1965554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indent="-504217">
              <a:buFont typeface="+mj-lt"/>
              <a:buAutoNum type="arabicPeriod" startAt="6"/>
            </a:pPr>
            <a:r>
              <a:rPr lang="en-US" sz="3137" dirty="0"/>
              <a:t>App executes as 1+ stateless process &amp; shares nothing</a:t>
            </a:r>
          </a:p>
          <a:p>
            <a:pPr marL="504217" indent="-504217">
              <a:buFont typeface="+mj-lt"/>
              <a:buAutoNum type="arabicPeriod" startAt="6"/>
            </a:pPr>
            <a:r>
              <a:rPr lang="en-US" sz="3137" dirty="0"/>
              <a:t>App listens on ports; avoid using (web) host</a:t>
            </a:r>
          </a:p>
          <a:p>
            <a:pPr marL="504217" indent="-504217">
              <a:buFont typeface="+mj-lt"/>
              <a:buAutoNum type="arabicPeriod" startAt="6"/>
            </a:pPr>
            <a:r>
              <a:rPr lang="en-US" sz="3137" dirty="0"/>
              <a:t>Use processes for isolation; multiple for concurrency</a:t>
            </a:r>
          </a:p>
          <a:p>
            <a:pPr marL="504217" indent="-504217">
              <a:buFont typeface="+mj-lt"/>
              <a:buAutoNum type="arabicPeriod" startAt="6"/>
            </a:pPr>
            <a:r>
              <a:rPr lang="en-US" sz="3137" dirty="0"/>
              <a:t>Processes can crash/be killed quickly &amp; start fast</a:t>
            </a:r>
          </a:p>
          <a:p>
            <a:pPr marL="504217" indent="-504217">
              <a:buFont typeface="+mj-lt"/>
              <a:buAutoNum type="arabicPeriod" startAt="6"/>
            </a:pPr>
            <a:r>
              <a:rPr lang="en-US" sz="3137" dirty="0"/>
              <a:t>Keep dev, staging, &amp; prod environments similar</a:t>
            </a:r>
          </a:p>
          <a:p>
            <a:pPr marL="504217" indent="-504217">
              <a:buFont typeface="+mj-lt"/>
              <a:buAutoNum type="arabicPeriod" startAt="6"/>
            </a:pPr>
            <a:r>
              <a:rPr lang="en-US" sz="3137" dirty="0"/>
              <a:t>Log to </a:t>
            </a:r>
            <a:r>
              <a:rPr lang="en-US" sz="3137" dirty="0" err="1"/>
              <a:t>stdout</a:t>
            </a:r>
            <a:r>
              <a:rPr lang="en-US" sz="3137" dirty="0"/>
              <a:t> (dev=console; prod=file &amp; archived)</a:t>
            </a:r>
          </a:p>
          <a:p>
            <a:pPr marL="504217" indent="-504217">
              <a:buFont typeface="+mj-lt"/>
              <a:buAutoNum type="arabicPeriod" startAt="6"/>
            </a:pPr>
            <a:r>
              <a:rPr lang="en-US" sz="3137" dirty="0"/>
              <a:t>Deploy &amp; run admin tasks (scripts) as processes</a:t>
            </a:r>
          </a:p>
        </p:txBody>
      </p:sp>
    </p:spTree>
    <p:extLst>
      <p:ext uri="{BB962C8B-B14F-4D97-AF65-F5344CB8AC3E}">
        <p14:creationId xmlns:p14="http://schemas.microsoft.com/office/powerpoint/2010/main" val="198512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p:txBody>
          <a:bodyPr/>
          <a:lstStyle/>
          <a:p>
            <a:r>
              <a:rPr lang="en-US"/>
              <a:t>From traditional app to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568047" y="2005478"/>
            <a:ext cx="10934667" cy="3888690"/>
            <a:chOff x="628701" y="2121396"/>
            <a:chExt cx="11153930" cy="3966666"/>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9992490" y="2418312"/>
              <a:ext cx="1790141" cy="3669750"/>
              <a:chOff x="9992490" y="2418312"/>
              <a:chExt cx="1790141" cy="3669750"/>
            </a:xfrm>
          </p:grpSpPr>
          <p:sp>
            <p:nvSpPr>
              <p:cNvPr id="6" name="Shape 594">
                <a:extLst>
                  <a:ext uri="{FF2B5EF4-FFF2-40B4-BE49-F238E27FC236}">
                    <a16:creationId xmlns:a16="http://schemas.microsoft.com/office/drawing/2014/main" id="{83D40CF3-FEAA-473F-AFBC-94E5BEB20821}"/>
                  </a:ext>
                </a:extLst>
              </p:cNvPr>
              <p:cNvSpPr txBox="1"/>
              <p:nvPr/>
            </p:nvSpPr>
            <p:spPr>
              <a:xfrm>
                <a:off x="9992490" y="3868858"/>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a:t>
                </a:r>
                <a:br>
                  <a:rPr lang="en" sz="1568" b="1">
                    <a:latin typeface="Segoe UI" panose="020B0502040204020203" pitchFamily="34" charset="0"/>
                    <a:ea typeface="Quattrocento Sans"/>
                    <a:cs typeface="Segoe UI" panose="020B0502040204020203" pitchFamily="34" charset="0"/>
                    <a:sym typeface="Quattrocento Sans"/>
                  </a:rPr>
                </a:br>
                <a:r>
                  <a:rPr lang="en" sz="1568" b="1">
                    <a:latin typeface="Segoe UI" panose="020B0502040204020203" pitchFamily="34" charset="0"/>
                    <a:ea typeface="Quattrocento Sans"/>
                    <a:cs typeface="Segoe UI" panose="020B0502040204020203" pitchFamily="34" charset="0"/>
                    <a:sym typeface="Quattrocento Sans"/>
                  </a:rPr>
                  <a:t>Microservices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a:latin typeface="Segoe UI" panose="020B0502040204020203" pitchFamily="34" charset="0"/>
                    <a:ea typeface="Quattrocento Sans"/>
                    <a:cs typeface="Segoe UI" panose="020B0502040204020203" pitchFamily="34" charset="0"/>
                    <a:sym typeface="Quattrocento Sans"/>
                  </a:rPr>
                  <a:t>Add new services </a:t>
                </a:r>
                <a:r>
                  <a:rPr lang="en" sz="1568" spc="-39">
                    <a:latin typeface="Segoe UI" panose="020B0502040204020203" pitchFamily="34" charset="0"/>
                    <a:ea typeface="Quattrocento Sans"/>
                    <a:cs typeface="Segoe UI" panose="020B0502040204020203" pitchFamily="34" charset="0"/>
                    <a:sym typeface="Quattrocento Sans"/>
                  </a:rPr>
                  <a:t>or start peeling off</a:t>
                </a:r>
                <a:r>
                  <a:rPr lang="en" sz="1568">
                    <a:latin typeface="Segoe UI" panose="020B0502040204020203" pitchFamily="34" charset="0"/>
                    <a:ea typeface="Quattrocento Sans"/>
                    <a:cs typeface="Segoe UI" panose="020B0502040204020203" pitchFamily="34" charset="0"/>
                    <a:sym typeface="Quattrocento Sans"/>
                  </a:rPr>
                  <a:t> </a:t>
                </a:r>
                <a:r>
                  <a:rPr lang="en" sz="1568" spc="69">
                    <a:latin typeface="Segoe UI" panose="020B0502040204020203" pitchFamily="34" charset="0"/>
                    <a:ea typeface="Quattrocento Sans"/>
                    <a:cs typeface="Segoe UI" panose="020B0502040204020203" pitchFamily="34" charset="0"/>
                    <a:sym typeface="Quattrocento Sans"/>
                  </a:rPr>
                  <a:t>services from </a:t>
                </a:r>
                <a:r>
                  <a:rPr lang="en" sz="1568">
                    <a:latin typeface="Segoe UI" panose="020B0502040204020203" pitchFamily="34" charset="0"/>
                    <a:ea typeface="Quattrocento Sans"/>
                    <a:cs typeface="Segoe UI" panose="020B0502040204020203" pitchFamily="34" charset="0"/>
                    <a:sym typeface="Quattrocento Sans"/>
                  </a:rPr>
                  <a:t>monolith</a:t>
                </a:r>
                <a:r>
                  <a:rPr lang="en-US" sz="1568" err="1">
                    <a:latin typeface="Segoe UI" panose="020B0502040204020203" pitchFamily="34" charset="0"/>
                    <a:ea typeface="Quattrocento Sans"/>
                    <a:cs typeface="Segoe UI" panose="020B0502040204020203" pitchFamily="34" charset="0"/>
                    <a:sym typeface="Quattrocento Sans"/>
                  </a:rPr>
                  <a:t>ic</a:t>
                </a:r>
                <a:r>
                  <a:rPr lang="en" sz="1568">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10216604" y="2418312"/>
                <a:ext cx="1341913" cy="974980"/>
                <a:chOff x="4949049" y="1526863"/>
                <a:chExt cx="1593654" cy="1157697"/>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5697414" y="182643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p:nvPr/>
              </p:nvCxnSpPr>
              <p:spPr>
                <a:xfrm rot="10800000">
                  <a:off x="6188646" y="2010866"/>
                  <a:ext cx="72000" cy="168000"/>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5681039" y="2517868"/>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4949049" y="1526863"/>
                  <a:ext cx="1593654" cy="1157697"/>
                  <a:chOff x="4314197" y="1570215"/>
                  <a:chExt cx="1593654" cy="1157697"/>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4314197" y="1923527"/>
                    <a:ext cx="739188" cy="725553"/>
                    <a:chOff x="-633412" y="107156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5282600" y="1570215"/>
                    <a:ext cx="488462" cy="479415"/>
                    <a:chOff x="-633412" y="1071562"/>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6" name="Shape 623">
                      <a:extLst>
                        <a:ext uri="{FF2B5EF4-FFF2-40B4-BE49-F238E27FC236}">
                          <a16:creationId xmlns:a16="http://schemas.microsoft.com/office/drawing/2014/main" id="{E22C3C20-BC34-449D-9C42-FAC52750EC9C}"/>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5419389" y="2248497"/>
                    <a:ext cx="488462" cy="479415"/>
                    <a:chOff x="-633412" y="1071562"/>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4556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p:nvPr/>
                  </p:nvCxnSpPr>
                  <p:spPr>
                    <a:xfrm rot="10800000">
                      <a:off x="-361937"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263512" y="122702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23" name="Shape 631">
                      <a:extLst>
                        <a:ext uri="{FF2B5EF4-FFF2-40B4-BE49-F238E27FC236}">
                          <a16:creationId xmlns:a16="http://schemas.microsoft.com/office/drawing/2014/main" id="{134D94DC-1E18-4843-B1DD-2EF002D3E819}"/>
                        </a:ext>
                      </a:extLst>
                    </p:cNvPr>
                    <p:cNvCxnSpPr/>
                    <p:nvPr/>
                  </p:nvCxnSpPr>
                  <p:spPr>
                    <a:xfrm rot="10800000">
                      <a:off x="-168268" y="1227024"/>
                      <a:ext cx="0" cy="319200"/>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1" name="Group 60">
              <a:extLst>
                <a:ext uri="{FF2B5EF4-FFF2-40B4-BE49-F238E27FC236}">
                  <a16:creationId xmlns:a16="http://schemas.microsoft.com/office/drawing/2014/main" id="{4B4D821E-6EC3-48C0-9A16-38A9B6F00B83}"/>
                </a:ext>
              </a:extLst>
            </p:cNvPr>
            <p:cNvGrpSpPr/>
            <p:nvPr/>
          </p:nvGrpSpPr>
          <p:grpSpPr>
            <a:xfrm>
              <a:off x="5237775" y="2311170"/>
              <a:ext cx="1677952" cy="3776892"/>
              <a:chOff x="4924110" y="2311170"/>
              <a:chExt cx="1677952" cy="3776892"/>
            </a:xfrm>
          </p:grpSpPr>
          <p:sp>
            <p:nvSpPr>
              <p:cNvPr id="7" name="Shape 595">
                <a:extLst>
                  <a:ext uri="{FF2B5EF4-FFF2-40B4-BE49-F238E27FC236}">
                    <a16:creationId xmlns:a16="http://schemas.microsoft.com/office/drawing/2014/main" id="{2BBFF128-FB3A-4484-AA50-9BDAE15B921C}"/>
                  </a:ext>
                </a:extLst>
              </p:cNvPr>
              <p:cNvSpPr txBox="1"/>
              <p:nvPr/>
            </p:nvSpPr>
            <p:spPr>
              <a:xfrm>
                <a:off x="4924110" y="3868858"/>
                <a:ext cx="1677952"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Methodologies</a:t>
                </a:r>
              </a:p>
              <a:p>
                <a:pPr algn="ctr" defTabSz="914367">
                  <a:buClr>
                    <a:srgbClr val="BAD80A"/>
                  </a:buClr>
                  <a:buSzPct val="25000"/>
                  <a:defRPr/>
                </a:pPr>
                <a:endParaRPr lang="en"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Implement </a:t>
                </a:r>
                <a:r>
                  <a:rPr lang="en" sz="1568" spc="-29">
                    <a:latin typeface="Segoe UI" panose="020B0502040204020203" pitchFamily="34" charset="0"/>
                    <a:ea typeface="Quattrocento Sans"/>
                    <a:cs typeface="Segoe UI" panose="020B0502040204020203" pitchFamily="34" charset="0"/>
                    <a:sym typeface="Quattrocento Sans"/>
                  </a:rPr>
                  <a:t>CI/CD</a:t>
                </a:r>
                <a:br>
                  <a:rPr lang="en" sz="1568">
                    <a:latin typeface="Segoe UI" panose="020B0502040204020203" pitchFamily="34" charset="0"/>
                    <a:ea typeface="Quattrocento Sans"/>
                    <a:cs typeface="Segoe UI" panose="020B0502040204020203" pitchFamily="34" charset="0"/>
                    <a:sym typeface="Quattrocento Sans"/>
                  </a:rPr>
                </a:br>
                <a:r>
                  <a:rPr lang="en" sz="1568">
                    <a:latin typeface="Segoe UI" panose="020B0502040204020203" pitchFamily="34" charset="0"/>
                    <a:ea typeface="Quattrocento Sans"/>
                    <a:cs typeface="Segoe UI" panose="020B0502040204020203" pitchFamily="34" charset="0"/>
                    <a:sym typeface="Quattrocento Sans"/>
                  </a:rPr>
                  <a:t>and automation.</a:t>
                </a:r>
              </a:p>
            </p:txBody>
          </p:sp>
          <p:sp>
            <p:nvSpPr>
              <p:cNvPr id="36" name="Shape 636">
                <a:extLst>
                  <a:ext uri="{FF2B5EF4-FFF2-40B4-BE49-F238E27FC236}">
                    <a16:creationId xmlns:a16="http://schemas.microsoft.com/office/drawing/2014/main" id="{99162906-3DA2-474B-98B7-7A95319AB0D7}"/>
                  </a:ext>
                </a:extLst>
              </p:cNvPr>
              <p:cNvSpPr/>
              <p:nvPr/>
            </p:nvSpPr>
            <p:spPr>
              <a:xfrm>
                <a:off x="5170036" y="2311170"/>
                <a:ext cx="1186101" cy="1189262"/>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rgbClr val="0072C6"/>
              </a:solidFill>
              <a:ln w="9525" cap="flat" cmpd="sng">
                <a:noFill/>
                <a:prstDash val="solid"/>
                <a:round/>
                <a:headEnd type="none" w="med" len="med"/>
                <a:tailEnd type="none" w="med" len="med"/>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grpSp>
        <p:grpSp>
          <p:nvGrpSpPr>
            <p:cNvPr id="60" name="Group 59">
              <a:extLst>
                <a:ext uri="{FF2B5EF4-FFF2-40B4-BE49-F238E27FC236}">
                  <a16:creationId xmlns:a16="http://schemas.microsoft.com/office/drawing/2014/main" id="{487599EA-E9C4-4B46-817D-CC9BDD7CB2E0}"/>
                </a:ext>
              </a:extLst>
            </p:cNvPr>
            <p:cNvGrpSpPr/>
            <p:nvPr/>
          </p:nvGrpSpPr>
          <p:grpSpPr>
            <a:xfrm>
              <a:off x="2754346" y="2121396"/>
              <a:ext cx="1679584" cy="3966666"/>
              <a:chOff x="2577322" y="2121396"/>
              <a:chExt cx="1679584" cy="3966666"/>
            </a:xfrm>
          </p:grpSpPr>
          <p:sp>
            <p:nvSpPr>
              <p:cNvPr id="5" name="Shape 593">
                <a:extLst>
                  <a:ext uri="{FF2B5EF4-FFF2-40B4-BE49-F238E27FC236}">
                    <a16:creationId xmlns:a16="http://schemas.microsoft.com/office/drawing/2014/main" id="{F48E40DE-0282-47B8-A9DC-3FFBD86EE46A}"/>
                  </a:ext>
                </a:extLst>
              </p:cNvPr>
              <p:cNvSpPr txBox="1"/>
              <p:nvPr/>
            </p:nvSpPr>
            <p:spPr>
              <a:xfrm>
                <a:off x="2577322" y="3868858"/>
                <a:ext cx="1679584"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a:latin typeface="Segoe UI" panose="020B0502040204020203" pitchFamily="34" charset="0"/>
                    <a:ea typeface="Quattrocento Sans"/>
                    <a:cs typeface="Segoe UI" panose="020B0502040204020203" pitchFamily="34" charset="0"/>
                    <a:sym typeface="Quattrocento Sans"/>
                  </a:rPr>
                </a:br>
                <a:r>
                  <a:rPr lang="en" sz="1568" spc="59">
                    <a:latin typeface="Segoe UI" panose="020B0502040204020203" pitchFamily="34" charset="0"/>
                    <a:ea typeface="Quattrocento Sans"/>
                    <a:cs typeface="Segoe UI" panose="020B0502040204020203" pitchFamily="34" charset="0"/>
                    <a:sym typeface="Quattrocento Sans"/>
                  </a:rPr>
                  <a:t>Move to </a:t>
                </a:r>
                <a:r>
                  <a:rPr lang="en-US" sz="1568" spc="59">
                    <a:latin typeface="Segoe UI" panose="020B0502040204020203" pitchFamily="34" charset="0"/>
                    <a:ea typeface="Quattrocento Sans"/>
                    <a:cs typeface="Segoe UI" panose="020B0502040204020203" pitchFamily="34" charset="0"/>
                    <a:sym typeface="Quattrocento Sans"/>
                  </a:rPr>
                  <a:t>the</a:t>
                </a:r>
                <a:r>
                  <a:rPr lang="en-US" sz="1568">
                    <a:latin typeface="Segoe UI" panose="020B0502040204020203" pitchFamily="34" charset="0"/>
                    <a:ea typeface="Quattrocento Sans"/>
                    <a:cs typeface="Segoe UI" panose="020B0502040204020203" pitchFamily="34" charset="0"/>
                    <a:sym typeface="Quattrocento Sans"/>
                  </a:rPr>
                  <a:t> </a:t>
                </a:r>
                <a:r>
                  <a:rPr lang="en" sz="1568">
                    <a:latin typeface="Segoe UI" panose="020B0502040204020203" pitchFamily="34" charset="0"/>
                    <a:ea typeface="Quattrocento Sans"/>
                    <a:cs typeface="Segoe UI" panose="020B0502040204020203" pitchFamily="34" charset="0"/>
                    <a:sym typeface="Quattrocento Sans"/>
                  </a:rPr>
                  <a:t>cloud </a:t>
                </a:r>
                <a:r>
                  <a:rPr lang="en-US" sz="1568">
                    <a:latin typeface="Segoe UI" panose="020B0502040204020203" pitchFamily="34" charset="0"/>
                    <a:ea typeface="Quattrocento Sans"/>
                    <a:cs typeface="Segoe UI" panose="020B0502040204020203" pitchFamily="34" charset="0"/>
                    <a:sym typeface="Quattrocento Sans"/>
                  </a:rPr>
                  <a:t>as VMs</a:t>
                </a:r>
                <a:br>
                  <a:rPr lang="en-US" sz="1568">
                    <a:latin typeface="Segoe UI" panose="020B0502040204020203" pitchFamily="34" charset="0"/>
                    <a:ea typeface="Quattrocento Sans"/>
                    <a:cs typeface="Segoe UI" panose="020B0502040204020203" pitchFamily="34" charset="0"/>
                    <a:sym typeface="Quattrocento Sans"/>
                  </a:rPr>
                </a:br>
                <a:r>
                  <a:rPr lang="en-US" sz="1568">
                    <a:latin typeface="Segoe UI" panose="020B0502040204020203" pitchFamily="34" charset="0"/>
                    <a:ea typeface="Quattrocento Sans"/>
                    <a:cs typeface="Segoe UI" panose="020B0502040204020203" pitchFamily="34" charset="0"/>
                    <a:sym typeface="Quattrocento Sans"/>
                  </a:rPr>
                  <a:t>or Containers</a:t>
                </a:r>
                <a:br>
                  <a:rPr lang="en" sz="1568">
                    <a:latin typeface="Segoe UI" panose="020B0502040204020203" pitchFamily="34" charset="0"/>
                    <a:ea typeface="Quattrocento Sans"/>
                    <a:cs typeface="Segoe UI" panose="020B0502040204020203" pitchFamily="34" charset="0"/>
                    <a:sym typeface="Quattrocento Sans"/>
                  </a:rPr>
                </a:br>
                <a:r>
                  <a:rPr lang="en" sz="1568" spc="-29">
                    <a:latin typeface="Segoe UI" panose="020B0502040204020203" pitchFamily="34" charset="0"/>
                    <a:ea typeface="Quattrocento Sans"/>
                    <a:cs typeface="Segoe UI" panose="020B0502040204020203" pitchFamily="34" charset="0"/>
                    <a:sym typeface="Quattrocento Sans"/>
                  </a:rPr>
                  <a:t>or refresh HW.</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3037408" y="2121396"/>
                <a:ext cx="759412" cy="1421741"/>
                <a:chOff x="4011246" y="1986834"/>
                <a:chExt cx="603200" cy="1129165"/>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4019546" y="2413400"/>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4011246" y="198683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3" name="Shape 642">
              <a:extLst>
                <a:ext uri="{FF2B5EF4-FFF2-40B4-BE49-F238E27FC236}">
                  <a16:creationId xmlns:a16="http://schemas.microsoft.com/office/drawing/2014/main" id="{8CB5483B-4DBD-471C-A618-513B6FAA8211}"/>
                </a:ext>
              </a:extLst>
            </p:cNvPr>
            <p:cNvSpPr/>
            <p:nvPr/>
          </p:nvSpPr>
          <p:spPr>
            <a:xfrm>
              <a:off x="4471597" y="2807068"/>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9342437" y="280246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7719572" y="2473959"/>
              <a:ext cx="1469075" cy="3614103"/>
              <a:chOff x="7324725" y="2473959"/>
              <a:chExt cx="1469075" cy="3614103"/>
            </a:xfrm>
          </p:grpSpPr>
          <p:sp>
            <p:nvSpPr>
              <p:cNvPr id="45" name="Shape 592">
                <a:extLst>
                  <a:ext uri="{FF2B5EF4-FFF2-40B4-BE49-F238E27FC236}">
                    <a16:creationId xmlns:a16="http://schemas.microsoft.com/office/drawing/2014/main" id="{3C902DDB-EA12-488C-BDE0-CC27606CC65F}"/>
                  </a:ext>
                </a:extLst>
              </p:cNvPr>
              <p:cNvSpPr txBox="1"/>
              <p:nvPr/>
            </p:nvSpPr>
            <p:spPr>
              <a:xfrm>
                <a:off x="7324725" y="3868858"/>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a:latin typeface="Segoe UI" panose="020B0502040204020203" pitchFamily="34" charset="0"/>
                    <a:ea typeface="Quattrocento Sans"/>
                    <a:cs typeface="Segoe UI" panose="020B0502040204020203" pitchFamily="34" charset="0"/>
                    <a:sym typeface="Quattrocento Sans"/>
                  </a:rPr>
                  <a:t>Re-architect</a:t>
                </a:r>
                <a:r>
                  <a:rPr lang="en-US" sz="1568">
                    <a:latin typeface="Segoe UI" panose="020B0502040204020203" pitchFamily="34" charset="0"/>
                    <a:ea typeface="Quattrocento Sans"/>
                    <a:cs typeface="Segoe UI" panose="020B0502040204020203" pitchFamily="34" charset="0"/>
                    <a:sym typeface="Quattrocento Sans"/>
                  </a:rPr>
                  <a:t> apps for scale </a:t>
                </a:r>
                <a:r>
                  <a:rPr lang="en-US" sz="1568" spc="-59">
                    <a:latin typeface="Segoe UI" panose="020B0502040204020203" pitchFamily="34" charset="0"/>
                    <a:ea typeface="Quattrocento Sans"/>
                    <a:cs typeface="Segoe UI" panose="020B0502040204020203" pitchFamily="34" charset="0"/>
                    <a:sym typeface="Quattrocento Sans"/>
                  </a:rPr>
                  <a:t>with containers.</a:t>
                </a:r>
                <a:endParaRPr lang="en" sz="1568" spc="-59">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7593807" y="2473959"/>
                <a:ext cx="930910" cy="859134"/>
                <a:chOff x="7660749" y="2473959"/>
                <a:chExt cx="930910" cy="859134"/>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7660749" y="2473959"/>
                  <a:ext cx="772717" cy="758548"/>
                  <a:chOff x="-633412" y="107156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455612"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361937"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54823" y="1227024"/>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168268" y="1227024"/>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8157435" y="289880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8268696" y="2962895"/>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6998150" y="2770326"/>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spTree>
    <p:extLst>
      <p:ext uri="{BB962C8B-B14F-4D97-AF65-F5344CB8AC3E}">
        <p14:creationId xmlns:p14="http://schemas.microsoft.com/office/powerpoint/2010/main" val="167152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developers</a:t>
            </a:r>
            <a:endParaRPr lang="en-US" sz="4705" dirty="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272130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7"/>
            <a:ext cx="11655840" cy="899537"/>
          </a:xfrm>
        </p:spPr>
        <p:txBody>
          <a:bodyPr/>
          <a:lstStyle/>
          <a:p>
            <a:pPr algn="ctr"/>
            <a:r>
              <a:rPr lang="en-US" sz="4705" dirty="0">
                <a:solidFill>
                  <a:schemeClr val="tx1"/>
                </a:solidFill>
              </a:rPr>
              <a:t>What we hear from </a:t>
            </a:r>
            <a:r>
              <a:rPr lang="en-US" sz="4705" dirty="0">
                <a:solidFill>
                  <a:schemeClr val="accent1"/>
                </a:solidFill>
                <a:latin typeface="Segoe UI Semibold" panose="020B0702040204020203" pitchFamily="34" charset="0"/>
                <a:cs typeface="Segoe UI Semibold" panose="020B0702040204020203" pitchFamily="34" charset="0"/>
              </a:rPr>
              <a:t>IT</a:t>
            </a:r>
            <a:endParaRPr lang="en-US" sz="4705" dirty="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279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Containers</a:t>
              </a:r>
              <a:r>
                <a:rPr kumimoji="0" lang="en-US" sz="1372"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App</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a:ea typeface="+mn-ea"/>
                  <a:cs typeface="Segoe UI" pitchFamily="34" charset="0"/>
                </a:rPr>
                <a:t>OS</a:t>
              </a:r>
              <a:endPar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1</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2</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Guest 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Dependencies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Docker Engine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 dependencies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Application XYZ</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505050"/>
                </a:solidFill>
                <a:effectLst/>
                <a:uLnTx/>
                <a:uFillTx/>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rgbClr val="505050"/>
                </a:solidFill>
                <a:effectLst/>
                <a:uLnTx/>
                <a:uFillTx/>
                <a:latin typeface="Segoe UI Light"/>
                <a:ea typeface="+mn-ea"/>
                <a:cs typeface="Segoe UI" pitchFamily="34" charset="0"/>
              </a:rPr>
              <a:t>Virtualization versus </a:t>
            </a:r>
            <a:r>
              <a:rPr kumimoji="0" lang="en-US" sz="4705" b="0" i="0" u="none" strike="noStrike" kern="1200" cap="none" spc="-10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764" y="121374"/>
            <a:ext cx="10515600" cy="728385"/>
          </a:xfrm>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59873347"/>
              </p:ext>
            </p:extLst>
          </p:nvPr>
        </p:nvGraphicFramePr>
        <p:xfrm>
          <a:off x="276764" y="849759"/>
          <a:ext cx="10200904" cy="4612640"/>
        </p:xfrm>
        <a:graphic>
          <a:graphicData uri="http://schemas.openxmlformats.org/drawingml/2006/table">
            <a:tbl>
              <a:tblPr firstRow="1" bandRow="1">
                <a:tableStyleId>{5C22544A-7EE6-4342-B048-85BDC9FD1C3A}</a:tableStyleId>
              </a:tblPr>
              <a:tblGrid>
                <a:gridCol w="4049486">
                  <a:extLst>
                    <a:ext uri="{9D8B030D-6E8A-4147-A177-3AD203B41FA5}">
                      <a16:colId xmlns:a16="http://schemas.microsoft.com/office/drawing/2014/main" val="20001"/>
                    </a:ext>
                  </a:extLst>
                </a:gridCol>
                <a:gridCol w="6151418">
                  <a:extLst>
                    <a:ext uri="{9D8B030D-6E8A-4147-A177-3AD203B41FA5}">
                      <a16:colId xmlns:a16="http://schemas.microsoft.com/office/drawing/2014/main" val="20002"/>
                    </a:ext>
                  </a:extLst>
                </a:gridCol>
              </a:tblGrid>
              <a:tr h="370840">
                <a:tc>
                  <a:txBody>
                    <a:bodyPr/>
                    <a:lstStyle/>
                    <a:p>
                      <a:r>
                        <a:rPr lang="en-US" sz="1600" dirty="0"/>
                        <a:t>Topic</a:t>
                      </a:r>
                    </a:p>
                  </a:txBody>
                  <a:tcPr/>
                </a:tc>
                <a:tc>
                  <a:txBody>
                    <a:bodyPr/>
                    <a:lstStyle/>
                    <a:p>
                      <a:r>
                        <a:rPr lang="en-US" sz="1600" dirty="0"/>
                        <a:t>Challenges</a:t>
                      </a:r>
                    </a:p>
                  </a:txBody>
                  <a:tcPr/>
                </a:tc>
                <a:extLst>
                  <a:ext uri="{0D108BD9-81ED-4DB2-BD59-A6C34878D82A}">
                    <a16:rowId xmlns:a16="http://schemas.microsoft.com/office/drawing/2014/main" val="10000"/>
                  </a:ext>
                </a:extLst>
              </a:tr>
              <a:tr h="741680">
                <a:tc>
                  <a:txBody>
                    <a:bodyPr/>
                    <a:lstStyle/>
                    <a:p>
                      <a:r>
                        <a:rPr lang="en-US" sz="1600" dirty="0"/>
                        <a:t>Introductory Topics: Cloud native, containers, microservices &amp; Kubernetes Concepts</a:t>
                      </a:r>
                    </a:p>
                  </a:txBody>
                  <a:tcPr/>
                </a:tc>
                <a:tc>
                  <a:txBody>
                    <a:bodyPr/>
                    <a:lstStyle/>
                    <a:p>
                      <a:r>
                        <a:rPr lang="en-US" sz="1600" dirty="0"/>
                        <a:t>Challenge #1: Installing Azure Container Service / ACS Engine</a:t>
                      </a:r>
                    </a:p>
                    <a:p>
                      <a:r>
                        <a:rPr lang="en-US" sz="1600" dirty="0"/>
                        <a:t>Challenge #2: Kubernetes Basics</a:t>
                      </a:r>
                      <a:br>
                        <a:rPr lang="en-US" sz="1600" dirty="0"/>
                      </a:br>
                      <a:r>
                        <a:rPr lang="en-US" sz="1600" dirty="0"/>
                        <a:t>Challenge #3: Deploy app end-to-end</a:t>
                      </a:r>
                    </a:p>
                  </a:txBody>
                  <a:tcPr/>
                </a:tc>
                <a:extLst>
                  <a:ext uri="{0D108BD9-81ED-4DB2-BD59-A6C34878D82A}">
                    <a16:rowId xmlns:a16="http://schemas.microsoft.com/office/drawing/2014/main" val="10002"/>
                  </a:ext>
                </a:extLst>
              </a:tr>
              <a:tr h="370840">
                <a:tc>
                  <a:txBody>
                    <a:bodyPr/>
                    <a:lstStyle/>
                    <a:p>
                      <a:r>
                        <a:rPr lang="en-US" sz="1600" b="0" i="0" kern="1200" dirty="0">
                          <a:solidFill>
                            <a:schemeClr val="dk1"/>
                          </a:solidFill>
                          <a:effectLst/>
                          <a:latin typeface="+mn-lt"/>
                          <a:ea typeface="+mn-ea"/>
                          <a:cs typeface="+mn-cs"/>
                        </a:rPr>
                        <a:t>ACS Kubernetes Networking</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Challenge #4: Service Discovery and Networking</a:t>
                      </a:r>
                      <a:br>
                        <a:rPr lang="en-US" sz="1600" dirty="0"/>
                      </a:br>
                      <a:r>
                        <a:rPr lang="en-US" sz="1600" dirty="0"/>
                        <a:t>Challenge #5: Ingress Controllers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Challenge #6: Secrets and </a:t>
                      </a:r>
                      <a:r>
                        <a:rPr lang="en-US" sz="1600" b="0" i="0" kern="1200" dirty="0" err="1">
                          <a:solidFill>
                            <a:schemeClr val="dk1"/>
                          </a:solidFill>
                          <a:effectLst/>
                          <a:latin typeface="+mn-lt"/>
                          <a:ea typeface="+mn-ea"/>
                          <a:cs typeface="+mn-cs"/>
                        </a:rPr>
                        <a:t>ConfigMaps</a:t>
                      </a:r>
                      <a:endParaRPr lang="en-US" sz="1600"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Deployment Automation, </a:t>
                      </a:r>
                      <a:r>
                        <a:rPr lang="en-US" sz="1600" dirty="0" err="1"/>
                        <a:t>Config</a:t>
                      </a:r>
                      <a:r>
                        <a:rPr lang="en-US" sz="1600" dirty="0"/>
                        <a:t> Management, CI/CD</a:t>
                      </a:r>
                    </a:p>
                  </a:txBody>
                  <a:tcPr/>
                </a:tc>
                <a:tc>
                  <a:txBody>
                    <a:bodyPr/>
                    <a:lstStyle/>
                    <a:p>
                      <a:r>
                        <a:rPr lang="en-US" sz="1600" b="0" i="0" kern="1200" dirty="0">
                          <a:solidFill>
                            <a:schemeClr val="dk1"/>
                          </a:solidFill>
                          <a:effectLst/>
                          <a:latin typeface="+mn-lt"/>
                          <a:ea typeface="+mn-ea"/>
                          <a:cs typeface="+mn-cs"/>
                        </a:rPr>
                        <a:t>Challenge #7: Helm Deployment</a:t>
                      </a:r>
                      <a:br>
                        <a:rPr lang="en-US" sz="1600" dirty="0"/>
                      </a:br>
                      <a:r>
                        <a:rPr lang="en-US" sz="1600" b="0" i="0" kern="1200" dirty="0">
                          <a:solidFill>
                            <a:schemeClr val="dk1"/>
                          </a:solidFill>
                          <a:effectLst/>
                          <a:latin typeface="+mn-lt"/>
                          <a:ea typeface="+mn-ea"/>
                          <a:cs typeface="+mn-cs"/>
                        </a:rPr>
                        <a:t>Challenge #8: CI/CD</a:t>
                      </a:r>
                    </a:p>
                    <a:p>
                      <a:r>
                        <a:rPr lang="en-US" sz="1600" b="0" i="0" kern="1200" dirty="0">
                          <a:solidFill>
                            <a:schemeClr val="dk1"/>
                          </a:solidFill>
                          <a:effectLst/>
                          <a:latin typeface="+mn-lt"/>
                          <a:ea typeface="+mn-ea"/>
                          <a:cs typeface="+mn-cs"/>
                        </a:rPr>
                        <a:t>Challenge #9: Persistent Storage</a:t>
                      </a:r>
                      <a:endParaRPr lang="en-US" sz="1600" dirty="0"/>
                    </a:p>
                  </a:txBody>
                  <a:tcPr/>
                </a:tc>
                <a:extLst>
                  <a:ext uri="{0D108BD9-81ED-4DB2-BD59-A6C34878D82A}">
                    <a16:rowId xmlns:a16="http://schemas.microsoft.com/office/drawing/2014/main" val="10006"/>
                  </a:ext>
                </a:extLst>
              </a:tr>
              <a:tr h="370840">
                <a:tc>
                  <a:txBody>
                    <a:bodyPr/>
                    <a:lstStyle/>
                    <a:p>
                      <a:r>
                        <a:rPr lang="en-US" sz="1600" b="0" i="0" kern="1200" dirty="0">
                          <a:solidFill>
                            <a:schemeClr val="dk1"/>
                          </a:solidFill>
                          <a:effectLst/>
                          <a:latin typeface="+mn-lt"/>
                          <a:ea typeface="+mn-ea"/>
                          <a:cs typeface="+mn-cs"/>
                        </a:rPr>
                        <a:t>Infrastructure: Storage, Scaling, Monitoring</a:t>
                      </a:r>
                      <a:endParaRPr lang="en-US" sz="1600" dirty="0"/>
                    </a:p>
                  </a:txBody>
                  <a:tcPr/>
                </a:tc>
                <a:tc>
                  <a:txBody>
                    <a:bodyPr/>
                    <a:lstStyle/>
                    <a:p>
                      <a:r>
                        <a:rPr lang="en-US" sz="1600" b="0" i="0" kern="1200" dirty="0">
                          <a:solidFill>
                            <a:schemeClr val="dk1"/>
                          </a:solidFill>
                          <a:effectLst/>
                          <a:latin typeface="+mn-lt"/>
                          <a:ea typeface="+mn-ea"/>
                          <a:cs typeface="+mn-cs"/>
                        </a:rPr>
                        <a:t>Challenge #10: Scaling</a:t>
                      </a:r>
                      <a:br>
                        <a:rPr lang="en-US" sz="1600" dirty="0"/>
                      </a:br>
                      <a:r>
                        <a:rPr lang="en-US" sz="1600" b="0" i="0" kern="1200" dirty="0">
                          <a:solidFill>
                            <a:schemeClr val="dk1"/>
                          </a:solidFill>
                          <a:effectLst/>
                          <a:latin typeface="+mn-lt"/>
                          <a:ea typeface="+mn-ea"/>
                          <a:cs typeface="+mn-cs"/>
                        </a:rPr>
                        <a:t>Challenge #11: Monitoring &amp; Logging</a:t>
                      </a:r>
                      <a:br>
                        <a:rPr lang="en-US" sz="1600" dirty="0"/>
                      </a:br>
                      <a:r>
                        <a:rPr lang="en-US" sz="1600" b="0" i="0" kern="1200" dirty="0">
                          <a:solidFill>
                            <a:schemeClr val="dk1"/>
                          </a:solidFill>
                          <a:effectLst/>
                          <a:latin typeface="+mn-lt"/>
                          <a:ea typeface="+mn-ea"/>
                          <a:cs typeface="+mn-cs"/>
                        </a:rPr>
                        <a:t>Challenge #12: Troubleshooting &amp; Debugging</a:t>
                      </a:r>
                      <a:endParaRPr lang="en-US" sz="1600"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Advanced Concepts: </a:t>
                      </a:r>
                      <a:r>
                        <a:rPr lang="en-US" sz="1600" dirty="0" err="1"/>
                        <a:t>DaemonSets</a:t>
                      </a:r>
                      <a:r>
                        <a:rPr lang="en-US" sz="1600" dirty="0"/>
                        <a:t>, </a:t>
                      </a:r>
                      <a:r>
                        <a:rPr lang="en-US" sz="1600" dirty="0" err="1"/>
                        <a:t>StatefulSets</a:t>
                      </a:r>
                      <a:r>
                        <a:rPr lang="en-US" sz="1600" dirty="0"/>
                        <a:t>, Jobs, </a:t>
                      </a:r>
                      <a:r>
                        <a:rPr lang="en-US" sz="1600" dirty="0" err="1"/>
                        <a:t>InitContainers</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Challenge #13: Kubernetes Advanced</a:t>
                      </a:r>
                    </a:p>
                  </a:txBody>
                  <a:tcPr/>
                </a:tc>
                <a:extLst>
                  <a:ext uri="{0D108BD9-81ED-4DB2-BD59-A6C34878D82A}">
                    <a16:rowId xmlns:a16="http://schemas.microsoft.com/office/drawing/2014/main" val="10008"/>
                  </a:ext>
                </a:extLst>
              </a:tr>
              <a:tr h="370840">
                <a:tc>
                  <a:txBody>
                    <a:bodyPr/>
                    <a:lstStyle/>
                    <a:p>
                      <a:r>
                        <a:rPr lang="en-US" sz="1600" dirty="0"/>
                        <a:t>Next steps and closing</a:t>
                      </a:r>
                    </a:p>
                  </a:txBody>
                  <a:tcPr/>
                </a:tc>
                <a:tc>
                  <a:txBody>
                    <a:bodyPr/>
                    <a:lstStyle/>
                    <a:p>
                      <a:endParaRPr lang="en-US" sz="1600"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4303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Hypervisor 2</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Fast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Agile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Cost </a:t>
              </a:r>
              <a:b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5294" b="0" i="0" u="none" strike="noStrike" kern="1200" cap="none" spc="0" normalizeH="0" baseline="0" noProof="0" dirty="0">
                <a:ln>
                  <a:noFill/>
                </a:ln>
                <a:solidFill>
                  <a:srgbClr val="0072C6"/>
                </a:solidFill>
                <a:effectLst/>
                <a:uLnTx/>
                <a:uFillTx/>
                <a:latin typeface="Segoe UI"/>
                <a:ea typeface="+mn-ea"/>
                <a:cs typeface="+mn-cs"/>
              </a:rPr>
              <a:t>9</a:t>
            </a:r>
            <a:r>
              <a:rPr kumimoji="0" lang="en-US" sz="5294" b="0" i="0" u="none" strike="noStrike" kern="1200" cap="none" spc="0" normalizeH="0" baseline="0" noProof="0" dirty="0">
                <a:ln>
                  <a:noFill/>
                </a:ln>
                <a:solidFill>
                  <a:srgbClr val="0072C6"/>
                </a:solidFill>
                <a:effectLst/>
                <a:uLnTx/>
                <a:uFillTx/>
                <a:latin typeface="Segoe UI Light"/>
                <a:ea typeface="+mn-ea"/>
                <a:cs typeface="+mn-cs"/>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dirty="0" err="1">
              <a:ln>
                <a:noFill/>
              </a:ln>
              <a:solidFill>
                <a:srgbClr val="505050"/>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Nearly </a:t>
            </a:r>
            <a:r>
              <a:rPr kumimoji="0" lang="en-US" sz="1176"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60% percent </a:t>
            </a:r>
            <a:r>
              <a:rPr kumimoji="0" lang="en-US" sz="1176" b="0" i="0" u="none" strike="noStrike" kern="1200" cap="none" spc="0" normalizeH="0" baseline="0" noProof="0" dirty="0">
                <a:ln>
                  <a:noFill/>
                </a:ln>
                <a:solidFill>
                  <a:srgbClr val="505050"/>
                </a:solidFill>
                <a:effectLst/>
                <a:uLnTx/>
                <a:uFillTx/>
                <a:latin typeface="Segoe UI"/>
                <a:ea typeface="+mn-ea"/>
                <a:cs typeface="+mn-cs"/>
              </a:rPr>
              <a:t>of organizations running 500 or more hosts are classiﬁed as </a:t>
            </a:r>
            <a:r>
              <a:rPr kumimoji="0" lang="en-US" sz="1176"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 dabblers </a:t>
            </a:r>
            <a:r>
              <a:rPr kumimoji="0" lang="en-US" sz="1176" b="0" i="0" u="none" strike="noStrike" kern="1200" cap="none" spc="0" normalizeH="0" baseline="0" noProof="0" dirty="0">
                <a:ln>
                  <a:noFill/>
                </a:ln>
                <a:solidFill>
                  <a:srgbClr val="505050"/>
                </a:solidFill>
                <a:effectLst/>
                <a:uLnTx/>
                <a:uFillTx/>
                <a:latin typeface="Segoe UI"/>
                <a:ea typeface="+mn-ea"/>
                <a:cs typeface="+mn-cs"/>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Does your organization currently </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use container technologies?</a:t>
            </a:r>
            <a:r>
              <a:rPr kumimoji="0" lang="en-US" sz="1765" b="0" i="0" u="none" strike="noStrike" kern="1200" cap="none" spc="0" normalizeH="0" baseline="3000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1</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5294" b="0" i="0" u="none" strike="noStrike" kern="1200" cap="none" spc="0" normalizeH="0" baseline="0" noProof="0" dirty="0">
                <a:ln>
                  <a:noFill/>
                </a:ln>
                <a:solidFill>
                  <a:srgbClr val="0072C6"/>
                </a:solidFill>
                <a:effectLst/>
                <a:uLnTx/>
                <a:uFillTx/>
                <a:latin typeface="Segoe UI"/>
                <a:ea typeface="+mn-ea"/>
                <a:cs typeface="+mn-cs"/>
              </a:rPr>
              <a:t>5</a:t>
            </a:r>
            <a:r>
              <a:rPr kumimoji="0" lang="en-US" sz="5294" b="0" i="0" u="none" strike="noStrike" kern="1200" cap="none" spc="0" normalizeH="0" baseline="0" noProof="0" dirty="0">
                <a:ln>
                  <a:noFill/>
                </a:ln>
                <a:solidFill>
                  <a:srgbClr val="0072C6"/>
                </a:solidFill>
                <a:effectLst/>
                <a:uLnTx/>
                <a:uFillTx/>
                <a:latin typeface="Segoe UI Light"/>
                <a:ea typeface="+mn-ea"/>
                <a:cs typeface="+mn-cs"/>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Larger companies</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are leading</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adoption.</a:t>
            </a:r>
            <a:r>
              <a:rPr kumimoji="0" lang="en-US" sz="1765" b="0" i="0" u="none" strike="noStrike" kern="1200" cap="none" spc="0" normalizeH="0" baseline="3000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2</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The average company </a:t>
            </a: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QUINTUPLES</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its container usage within 9 months.</a:t>
            </a:r>
            <a:r>
              <a:rPr kumimoji="0" lang="en-US" sz="1765" b="0" i="0" u="none" strike="noStrike" kern="1200" cap="none" spc="0" normalizeH="0" baseline="3000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1</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5294" b="0" i="0" u="none" strike="noStrike" kern="1200" cap="none" spc="0" normalizeH="0" baseline="0" noProof="0" dirty="0">
                <a:ln>
                  <a:noFill/>
                </a:ln>
                <a:solidFill>
                  <a:srgbClr val="0072C6"/>
                </a:solidFill>
                <a:effectLst/>
                <a:uLnTx/>
                <a:uFillTx/>
                <a:latin typeface="Segoe UI"/>
                <a:ea typeface="+mn-ea"/>
                <a:cs typeface="+mn-cs"/>
              </a:rPr>
              <a:t>7</a:t>
            </a:r>
            <a:r>
              <a:rPr kumimoji="0" lang="en-US" sz="5294" b="0" i="0" u="none" strike="noStrike" kern="1200" cap="none" spc="0" normalizeH="0" baseline="0" noProof="0" dirty="0">
                <a:ln>
                  <a:noFill/>
                </a:ln>
                <a:solidFill>
                  <a:srgbClr val="0072C6"/>
                </a:solidFill>
                <a:effectLst/>
                <a:uLnTx/>
                <a:uFillTx/>
                <a:latin typeface="Segoe UI Light"/>
                <a:ea typeface="+mn-ea"/>
                <a:cs typeface="+mn-cs"/>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 hosts often run </a:t>
            </a: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SEVEN</a:t>
            </a: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containers</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 time.</a:t>
            </a:r>
            <a:r>
              <a:rPr kumimoji="0" lang="en-US" sz="1765" b="0" i="0" u="none" strike="noStrike" kern="1200" cap="none" spc="0" normalizeH="0" baseline="3000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1</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Containers churn</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9 times</a:t>
            </a:r>
            <a:b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FASTER</a:t>
            </a:r>
            <a:b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than VMs.</a:t>
            </a:r>
            <a:r>
              <a:rPr kumimoji="0" lang="en-US" sz="1765" b="0" i="0" u="none" strike="noStrike" kern="1200" cap="none" spc="0" normalizeH="0" baseline="3000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1</a:t>
            </a:r>
            <a:endPar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solidFill>
                  <a:srgbClr val="505050"/>
                </a:solidFill>
                <a:effectLst/>
                <a:uLnTx/>
                <a:uFillTx/>
                <a:latin typeface="Segoe UI"/>
                <a:ea typeface="+mn-ea"/>
                <a:cs typeface="+mn-cs"/>
              </a:rPr>
              <a:t>~60</a:t>
            </a:r>
            <a:r>
              <a:rPr kumimoji="0" lang="en-US" sz="3529" b="0" i="0" u="none" strike="noStrike" kern="1200" cap="none" spc="0" normalizeH="0" baseline="0" noProof="0" dirty="0">
                <a:ln>
                  <a:noFill/>
                </a:ln>
                <a:solidFill>
                  <a:srgbClr val="505050"/>
                </a:solidFill>
                <a:effectLst/>
                <a:uLnTx/>
                <a:uFillTx/>
                <a:latin typeface="Segoe UI Light"/>
                <a:ea typeface="+mn-ea"/>
                <a:cs typeface="+mn-cs"/>
              </a:rPr>
              <a:t>%</a:t>
            </a:r>
            <a:endParaRPr kumimoji="0" lang="en-US" sz="3921"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My org. is </a:t>
            </a:r>
            <a:r>
              <a:rPr kumimoji="0" lang="en-US" sz="784"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evaluating</a:t>
            </a: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container technologies</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Yes</a:t>
            </a: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my org. currently uses container technologies</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No</a:t>
            </a: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my org. is not using container technologies</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00" b="1"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Not sure</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Source: </a:t>
            </a:r>
          </a:p>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1: Datadog: 8 Surprising Facts About Real Docker Adoption; 2: </a:t>
            </a:r>
            <a:r>
              <a:rPr kumimoji="0" lang="en-US" sz="784"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DZone</a:t>
            </a: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The </a:t>
            </a:r>
            <a:r>
              <a:rPr kumimoji="0" lang="en-US" sz="784"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DZone</a:t>
            </a:r>
            <a:r>
              <a:rPr kumimoji="0" lang="en-US" sz="784"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3529"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2966666"/>
            <a:ext cx="11655840" cy="899537"/>
          </a:xfrm>
        </p:spPr>
        <p:txBody>
          <a:bodyPr/>
          <a:lstStyle/>
          <a:p>
            <a:pPr algn="ctr"/>
            <a:r>
              <a:rPr lang="en-US" sz="4705" dirty="0">
                <a:solidFill>
                  <a:schemeClr val="tx1"/>
                </a:solidFill>
              </a:rPr>
              <a:t>Containers are great, </a:t>
            </a:r>
            <a:r>
              <a:rPr lang="en-US" sz="4705" dirty="0">
                <a:solidFill>
                  <a:schemeClr val="accent1"/>
                </a:solidFill>
                <a:latin typeface="Segoe UI Semibold" panose="020B0702040204020203" pitchFamily="34" charset="0"/>
                <a:cs typeface="Segoe UI Semibold" panose="020B0702040204020203" pitchFamily="34" charset="0"/>
              </a:rPr>
              <a:t>right??</a:t>
            </a:r>
          </a:p>
        </p:txBody>
      </p:sp>
    </p:spTree>
    <p:extLst>
      <p:ext uri="{BB962C8B-B14F-4D97-AF65-F5344CB8AC3E}">
        <p14:creationId xmlns:p14="http://schemas.microsoft.com/office/powerpoint/2010/main" val="16052811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1374630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914225"/>
              <a:r>
                <a:rPr lang="en-US" sz="2400" b="1" dirty="0">
                  <a:solidFill>
                    <a:srgbClr val="FFFFFF"/>
                  </a:solidFill>
                  <a:cs typeface="Segoe UI" panose="020B0502040204020203" pitchFamily="34" charset="0"/>
                </a:rPr>
                <a:t>VM/Host</a:t>
              </a:r>
            </a:p>
            <a:p>
              <a:pPr algn="ctr" defTabSz="914225"/>
              <a:endParaRPr lang="en-US" sz="2400" b="1" dirty="0">
                <a:solidFill>
                  <a:srgbClr val="FFFFFF"/>
                </a:solidFill>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914225"/>
                <a:r>
                  <a:rPr lang="en-US" b="1" dirty="0">
                    <a:solidFill>
                      <a:srgbClr val="FFFFFF"/>
                    </a:solidFill>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914225"/>
                <a:r>
                  <a:rPr lang="en-US" b="1" dirty="0">
                    <a:solidFill>
                      <a:srgbClr val="FFFFFF"/>
                    </a:solidFill>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914225"/>
                <a:r>
                  <a:rPr lang="en-US" b="1" dirty="0">
                    <a:solidFill>
                      <a:srgbClr val="FFFFFF"/>
                    </a:solidFill>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225">
                  <a:tabLst>
                    <a:tab pos="1142561" algn="l"/>
                  </a:tabLst>
                </a:pPr>
                <a:r>
                  <a:rPr lang="en-US" b="1" dirty="0">
                    <a:solidFill>
                      <a:srgbClr val="FFFFFF"/>
                    </a:solidFill>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23210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Shape 451"/>
        <p:cNvGrpSpPr/>
        <p:nvPr/>
      </p:nvGrpSpPr>
      <p:grpSpPr>
        <a:xfrm>
          <a:off x="0" y="0"/>
          <a:ext cx="0" cy="0"/>
          <a:chOff x="0" y="0"/>
          <a:chExt cx="0" cy="0"/>
        </a:xfrm>
      </p:grpSpPr>
      <p:sp>
        <p:nvSpPr>
          <p:cNvPr id="454" name="Shape 454"/>
          <p:cNvSpPr txBox="1">
            <a:spLocks noGrp="1"/>
          </p:cNvSpPr>
          <p:nvPr>
            <p:ph type="title"/>
          </p:nvPr>
        </p:nvSpPr>
        <p:spPr>
          <a:xfrm>
            <a:off x="865" y="423256"/>
            <a:ext cx="10161889" cy="747331"/>
          </a:xfrm>
          <a:solidFill>
            <a:schemeClr val="tx2"/>
          </a:solidFill>
        </p:spPr>
        <p:txBody>
          <a:bodyPr/>
          <a:lstStyle/>
          <a:p>
            <a:r>
              <a:rPr lang="en-US" sz="4000">
                <a:solidFill>
                  <a:schemeClr val="bg1"/>
                </a:solidFill>
              </a:rPr>
              <a:t>Containers</a:t>
            </a:r>
            <a:r>
              <a:rPr lang="en" sz="4000" dirty="0">
                <a:solidFill>
                  <a:schemeClr val="bg1"/>
                </a:solidFill>
              </a:rPr>
              <a:t> </a:t>
            </a:r>
            <a:r>
              <a:rPr lang="en-US" sz="4000" dirty="0">
                <a:solidFill>
                  <a:schemeClr val="bg1"/>
                </a:solidFill>
              </a:rPr>
              <a:t>deliver </a:t>
            </a:r>
            <a:r>
              <a:rPr lang="en" sz="4000" dirty="0">
                <a:solidFill>
                  <a:schemeClr val="bg1"/>
                </a:solidFill>
              </a:rPr>
              <a:t>speed, flexibility</a:t>
            </a:r>
            <a:r>
              <a:rPr lang="en-US" sz="4000" dirty="0">
                <a:solidFill>
                  <a:schemeClr val="bg1"/>
                </a:solidFill>
              </a:rPr>
              <a:t>,</a:t>
            </a:r>
            <a:r>
              <a:rPr lang="en" sz="4000" dirty="0">
                <a:solidFill>
                  <a:schemeClr val="bg1"/>
                </a:solidFill>
              </a:rPr>
              <a:t> and savings</a:t>
            </a:r>
          </a:p>
        </p:txBody>
      </p:sp>
      <p:grpSp>
        <p:nvGrpSpPr>
          <p:cNvPr id="2" name="Group 1"/>
          <p:cNvGrpSpPr/>
          <p:nvPr/>
        </p:nvGrpSpPr>
        <p:grpSpPr>
          <a:xfrm>
            <a:off x="8614943" y="1901897"/>
            <a:ext cx="3114280" cy="3854486"/>
            <a:chOff x="416528" y="1892537"/>
            <a:chExt cx="3114722" cy="3855032"/>
          </a:xfrm>
        </p:grpSpPr>
        <p:sp>
          <p:nvSpPr>
            <p:cNvPr id="45" name="Shape 460"/>
            <p:cNvSpPr/>
            <p:nvPr/>
          </p:nvSpPr>
          <p:spPr>
            <a:xfrm>
              <a:off x="802010" y="1892537"/>
              <a:ext cx="2343758" cy="539223"/>
            </a:xfrm>
            <a:prstGeom prst="rect">
              <a:avLst/>
            </a:prstGeom>
            <a:noFill/>
            <a:ln>
              <a:noFill/>
            </a:ln>
          </p:spPr>
          <p:txBody>
            <a:bodyPr lIns="121865" tIns="60916" rIns="121865" bIns="60916" anchor="t" anchorCtr="0">
              <a:noAutofit/>
            </a:bodyPr>
            <a:lstStyle/>
            <a:p>
              <a:pPr algn="ctr" defTabSz="896214">
                <a:buClr>
                  <a:srgbClr val="FFFFFF"/>
                </a:buClr>
                <a:buSzPct val="25000"/>
                <a:defRPr/>
              </a:pPr>
              <a:r>
                <a:rPr lang="en" sz="3200" b="1" kern="0" dirty="0">
                  <a:solidFill>
                    <a:srgbClr val="FFFFFF"/>
                  </a:solidFill>
                  <a:latin typeface="Segoe UI Light"/>
                  <a:ea typeface="Arial"/>
                  <a:cs typeface="Arial"/>
                  <a:sym typeface="Arial"/>
                </a:rPr>
                <a:t>Agility</a:t>
              </a:r>
            </a:p>
          </p:txBody>
        </p:sp>
        <p:sp>
          <p:nvSpPr>
            <p:cNvPr id="46" name="Shape 488"/>
            <p:cNvSpPr txBox="1"/>
            <p:nvPr/>
          </p:nvSpPr>
          <p:spPr>
            <a:xfrm>
              <a:off x="417805" y="2785439"/>
              <a:ext cx="3112168" cy="1271961"/>
            </a:xfrm>
            <a:prstGeom prst="rect">
              <a:avLst/>
            </a:prstGeom>
            <a:noFill/>
            <a:ln>
              <a:noFill/>
            </a:ln>
          </p:spPr>
          <p:txBody>
            <a:bodyPr lIns="121865" tIns="60916" rIns="121865" bIns="60916" anchor="t" anchorCtr="0">
              <a:noAutofit/>
            </a:bodyPr>
            <a:lstStyle/>
            <a:p>
              <a:pPr algn="ctr" defTabSz="896214">
                <a:buSzPct val="25000"/>
                <a:defRPr/>
              </a:pPr>
              <a:r>
                <a:rPr lang="en" sz="5865" b="1" kern="0" dirty="0">
                  <a:solidFill>
                    <a:srgbClr val="FFFFFF"/>
                  </a:solidFill>
                  <a:latin typeface="Segoe UI Light"/>
                  <a:ea typeface="Segoe UI Symbol" charset="0"/>
                  <a:cs typeface="Segoe UI Symbol" charset="0"/>
                  <a:sym typeface="Arial"/>
                </a:rPr>
                <a:t>13X </a:t>
              </a:r>
            </a:p>
            <a:p>
              <a:pPr algn="ctr" defTabSz="896214">
                <a:buSzPct val="25000"/>
                <a:defRPr/>
              </a:pPr>
              <a:r>
                <a:rPr lang="en" sz="1600" kern="0" dirty="0">
                  <a:solidFill>
                    <a:srgbClr val="FFFFFF"/>
                  </a:solidFill>
                  <a:latin typeface="Segoe UI Light"/>
                  <a:ea typeface="Segoe UI Symbol" charset="0"/>
                  <a:cs typeface="Segoe UI Symbol" charset="0"/>
                  <a:sym typeface="Arial"/>
                </a:rPr>
                <a:t>More software releases</a:t>
              </a:r>
            </a:p>
          </p:txBody>
        </p:sp>
        <p:sp>
          <p:nvSpPr>
            <p:cNvPr id="47" name="Shape 495"/>
            <p:cNvSpPr txBox="1"/>
            <p:nvPr/>
          </p:nvSpPr>
          <p:spPr>
            <a:xfrm>
              <a:off x="416528" y="4229422"/>
              <a:ext cx="3114722" cy="1518147"/>
            </a:xfrm>
            <a:prstGeom prst="rect">
              <a:avLst/>
            </a:prstGeom>
            <a:noFill/>
            <a:ln>
              <a:noFill/>
            </a:ln>
          </p:spPr>
          <p:txBody>
            <a:bodyPr lIns="121865" tIns="60916" rIns="121865" bIns="60916" anchor="t" anchorCtr="0">
              <a:noAutofit/>
            </a:bodyPr>
            <a:lstStyle/>
            <a:p>
              <a:pPr algn="ctr" defTabSz="896214">
                <a:buSzPct val="25000"/>
                <a:defRPr/>
              </a:pPr>
              <a:r>
                <a:rPr lang="en" sz="5865" b="1" kern="0" dirty="0">
                  <a:solidFill>
                    <a:srgbClr val="FFFFFF"/>
                  </a:solidFill>
                  <a:latin typeface="Segoe UI Light"/>
                  <a:ea typeface="Segoe UI Symbol" charset="0"/>
                  <a:cs typeface="Segoe UI Symbol" charset="0"/>
                  <a:sym typeface="Arial"/>
                </a:rPr>
                <a:t>65% </a:t>
              </a:r>
            </a:p>
            <a:p>
              <a:pPr algn="ctr" defTabSz="896214">
                <a:buSzPct val="25000"/>
                <a:defRPr/>
              </a:pPr>
              <a:r>
                <a:rPr lang="en" sz="1600" kern="0" dirty="0">
                  <a:solidFill>
                    <a:srgbClr val="FFFFFF"/>
                  </a:solidFill>
                  <a:latin typeface="Segoe UI Light"/>
                  <a:ea typeface="Segoe UI Symbol" charset="0"/>
                  <a:cs typeface="Segoe UI Symbol" charset="0"/>
                  <a:sym typeface="Arial"/>
                </a:rPr>
                <a:t>Reduction in developer onboarding time</a:t>
              </a:r>
            </a:p>
          </p:txBody>
        </p:sp>
      </p:grpSp>
      <p:grpSp>
        <p:nvGrpSpPr>
          <p:cNvPr id="3" name="Group 2"/>
          <p:cNvGrpSpPr/>
          <p:nvPr/>
        </p:nvGrpSpPr>
        <p:grpSpPr>
          <a:xfrm>
            <a:off x="4512701" y="1901898"/>
            <a:ext cx="3166599" cy="3956005"/>
            <a:chOff x="4512476" y="1892537"/>
            <a:chExt cx="3167048" cy="3956566"/>
          </a:xfrm>
        </p:grpSpPr>
        <p:sp>
          <p:nvSpPr>
            <p:cNvPr id="48" name="Shape 461"/>
            <p:cNvSpPr/>
            <p:nvPr/>
          </p:nvSpPr>
          <p:spPr>
            <a:xfrm>
              <a:off x="4923712" y="1892537"/>
              <a:ext cx="2344576" cy="539223"/>
            </a:xfrm>
            <a:prstGeom prst="rect">
              <a:avLst/>
            </a:prstGeom>
            <a:noFill/>
            <a:ln>
              <a:noFill/>
            </a:ln>
          </p:spPr>
          <p:txBody>
            <a:bodyPr lIns="121865" tIns="60916" rIns="121865" bIns="60916" anchor="t" anchorCtr="0">
              <a:noAutofit/>
            </a:bodyPr>
            <a:lstStyle/>
            <a:p>
              <a:pPr algn="ctr" defTabSz="896214">
                <a:buClr>
                  <a:srgbClr val="FFFFFF"/>
                </a:buClr>
                <a:buSzPct val="25000"/>
                <a:defRPr/>
              </a:pPr>
              <a:r>
                <a:rPr lang="en" sz="3200" b="1" kern="0" dirty="0">
                  <a:solidFill>
                    <a:srgbClr val="FFFFFF"/>
                  </a:solidFill>
                  <a:latin typeface="Segoe UI Light"/>
                  <a:ea typeface="Arial"/>
                  <a:cs typeface="Arial"/>
                  <a:sym typeface="Arial"/>
                </a:rPr>
                <a:t>Hyper-scale</a:t>
              </a:r>
            </a:p>
          </p:txBody>
        </p:sp>
        <p:sp>
          <p:nvSpPr>
            <p:cNvPr id="49" name="Shape 493"/>
            <p:cNvSpPr txBox="1"/>
            <p:nvPr/>
          </p:nvSpPr>
          <p:spPr>
            <a:xfrm>
              <a:off x="4512476" y="4577142"/>
              <a:ext cx="3167048" cy="1271961"/>
            </a:xfrm>
            <a:prstGeom prst="rect">
              <a:avLst/>
            </a:prstGeom>
            <a:noFill/>
            <a:ln>
              <a:noFill/>
            </a:ln>
          </p:spPr>
          <p:txBody>
            <a:bodyPr lIns="121865" tIns="60916" rIns="121865" bIns="60916" anchor="t" anchorCtr="0">
              <a:noAutofit/>
            </a:bodyPr>
            <a:lstStyle/>
            <a:p>
              <a:pPr algn="ctr" defTabSz="896214">
                <a:buSzPct val="25000"/>
                <a:defRPr/>
              </a:pPr>
              <a:r>
                <a:rPr lang="en" sz="3200" b="1" kern="0" dirty="0">
                  <a:solidFill>
                    <a:srgbClr val="FFFFFF"/>
                  </a:solidFill>
                  <a:latin typeface="Segoe UI Light"/>
                  <a:ea typeface="Segoe UI Symbol" charset="0"/>
                  <a:cs typeface="Segoe UI Symbol" charset="0"/>
                  <a:sym typeface="Arial"/>
                </a:rPr>
                <a:t>Eliminate</a:t>
              </a:r>
            </a:p>
            <a:p>
              <a:pPr algn="ctr" defTabSz="896214">
                <a:buSzPct val="25000"/>
                <a:defRPr/>
              </a:pPr>
              <a:r>
                <a:rPr lang="en" sz="1600" kern="0" dirty="0">
                  <a:solidFill>
                    <a:srgbClr val="FFFFFF"/>
                  </a:solidFill>
                  <a:latin typeface="Segoe UI Light"/>
                  <a:ea typeface="Segoe UI Symbol" charset="0"/>
                  <a:cs typeface="Segoe UI Symbol" charset="0"/>
                  <a:sym typeface="Arial"/>
                </a:rPr>
                <a:t>“works on my machine” issues</a:t>
              </a:r>
              <a:r>
                <a:rPr lang="en" sz="2132" kern="0" dirty="0">
                  <a:solidFill>
                    <a:srgbClr val="FFFFFF"/>
                  </a:solidFill>
                  <a:latin typeface="Segoe UI Light"/>
                  <a:ea typeface="Segoe UI Symbol" charset="0"/>
                  <a:cs typeface="Segoe UI Symbol" charset="0"/>
                  <a:sym typeface="Arial"/>
                </a:rPr>
                <a:t> </a:t>
              </a:r>
            </a:p>
          </p:txBody>
        </p:sp>
        <p:sp>
          <p:nvSpPr>
            <p:cNvPr id="50" name="Shape 494"/>
            <p:cNvSpPr txBox="1"/>
            <p:nvPr/>
          </p:nvSpPr>
          <p:spPr>
            <a:xfrm>
              <a:off x="4549793" y="2759518"/>
              <a:ext cx="3092414" cy="1518147"/>
            </a:xfrm>
            <a:prstGeom prst="rect">
              <a:avLst/>
            </a:prstGeom>
            <a:noFill/>
            <a:ln>
              <a:noFill/>
            </a:ln>
          </p:spPr>
          <p:txBody>
            <a:bodyPr lIns="121865" tIns="60916" rIns="121865" bIns="60916" anchor="t" anchorCtr="0">
              <a:noAutofit/>
            </a:bodyPr>
            <a:lstStyle/>
            <a:p>
              <a:pPr algn="ctr" defTabSz="896214">
                <a:buSzPct val="25000"/>
                <a:defRPr/>
              </a:pPr>
              <a:r>
                <a:rPr lang="en" sz="5865" b="1" kern="0" dirty="0">
                  <a:solidFill>
                    <a:srgbClr val="FFFFFF"/>
                  </a:solidFill>
                  <a:latin typeface="Segoe UI Light"/>
                  <a:ea typeface="Segoe UI Symbol" charset="0"/>
                  <a:cs typeface="Segoe UI Symbol" charset="0"/>
                  <a:sym typeface="Arial"/>
                </a:rPr>
                <a:t>41%</a:t>
              </a:r>
            </a:p>
            <a:p>
              <a:pPr algn="ctr" defTabSz="896214">
                <a:buSzPct val="25000"/>
                <a:defRPr/>
              </a:pPr>
              <a:r>
                <a:rPr lang="en" sz="1600" kern="0" dirty="0">
                  <a:solidFill>
                    <a:srgbClr val="FFFFFF"/>
                  </a:solidFill>
                  <a:latin typeface="Segoe UI Light"/>
                  <a:ea typeface="Segoe UI Symbol" charset="0"/>
                  <a:cs typeface="Segoe UI Symbol" charset="0"/>
                  <a:sym typeface="Arial"/>
                </a:rPr>
                <a:t>Move workloads across private/public clouds</a:t>
              </a:r>
            </a:p>
          </p:txBody>
        </p:sp>
      </p:grpSp>
      <p:sp>
        <p:nvSpPr>
          <p:cNvPr id="52" name="Shape 487"/>
          <p:cNvSpPr txBox="1"/>
          <p:nvPr/>
        </p:nvSpPr>
        <p:spPr>
          <a:xfrm>
            <a:off x="865" y="6453820"/>
            <a:ext cx="2810772" cy="394268"/>
          </a:xfrm>
          <a:prstGeom prst="rect">
            <a:avLst/>
          </a:prstGeom>
          <a:noFill/>
          <a:ln>
            <a:noFill/>
          </a:ln>
        </p:spPr>
        <p:txBody>
          <a:bodyPr lIns="121865" tIns="60916" rIns="121865" bIns="60916" anchor="t" anchorCtr="0">
            <a:noAutofit/>
          </a:bodyPr>
          <a:lstStyle/>
          <a:p>
            <a:pPr defTabSz="896214">
              <a:buClr>
                <a:srgbClr val="000000"/>
              </a:buClr>
              <a:buSzPct val="25000"/>
              <a:defRPr/>
            </a:pPr>
            <a:r>
              <a:rPr lang="en" sz="800" kern="0">
                <a:solidFill>
                  <a:srgbClr val="FFFFFF"/>
                </a:solidFill>
                <a:latin typeface="Arial"/>
                <a:ea typeface="Arial"/>
                <a:cs typeface="Arial"/>
                <a:sym typeface="Arial"/>
              </a:rPr>
              <a:t>State of App development Survey:  Q1 2016, Cornell University case study</a:t>
            </a:r>
          </a:p>
        </p:txBody>
      </p:sp>
      <p:grpSp>
        <p:nvGrpSpPr>
          <p:cNvPr id="15" name="Group 14"/>
          <p:cNvGrpSpPr/>
          <p:nvPr/>
        </p:nvGrpSpPr>
        <p:grpSpPr>
          <a:xfrm>
            <a:off x="426325" y="1901897"/>
            <a:ext cx="3104013" cy="3854486"/>
            <a:chOff x="8629115" y="1892537"/>
            <a:chExt cx="3104453" cy="3855032"/>
          </a:xfrm>
        </p:grpSpPr>
        <p:sp>
          <p:nvSpPr>
            <p:cNvPr id="16" name="Shape 462"/>
            <p:cNvSpPr/>
            <p:nvPr/>
          </p:nvSpPr>
          <p:spPr>
            <a:xfrm>
              <a:off x="8998676" y="1892537"/>
              <a:ext cx="2365330" cy="539223"/>
            </a:xfrm>
            <a:prstGeom prst="rect">
              <a:avLst/>
            </a:prstGeom>
            <a:noFill/>
            <a:ln>
              <a:noFill/>
            </a:ln>
          </p:spPr>
          <p:txBody>
            <a:bodyPr lIns="121865" tIns="60916" rIns="121865" bIns="60916" anchor="t" anchorCtr="0">
              <a:noAutofit/>
            </a:bodyPr>
            <a:lstStyle/>
            <a:p>
              <a:pPr algn="ctr" defTabSz="896214">
                <a:buClr>
                  <a:srgbClr val="FFFFFF"/>
                </a:buClr>
                <a:buSzPct val="25000"/>
                <a:defRPr/>
              </a:pPr>
              <a:r>
                <a:rPr lang="en" sz="3200" b="1" kern="0" dirty="0">
                  <a:solidFill>
                    <a:srgbClr val="FFFFFF"/>
                  </a:solidFill>
                  <a:latin typeface="Segoe UI Light"/>
                  <a:ea typeface="Arial"/>
                  <a:cs typeface="Arial"/>
                  <a:sym typeface="Arial"/>
                </a:rPr>
                <a:t>Availability</a:t>
              </a:r>
            </a:p>
          </p:txBody>
        </p:sp>
        <p:sp>
          <p:nvSpPr>
            <p:cNvPr id="17" name="Shape 489"/>
            <p:cNvSpPr txBox="1"/>
            <p:nvPr/>
          </p:nvSpPr>
          <p:spPr>
            <a:xfrm>
              <a:off x="8630387" y="2751221"/>
              <a:ext cx="3101908" cy="1271961"/>
            </a:xfrm>
            <a:prstGeom prst="rect">
              <a:avLst/>
            </a:prstGeom>
            <a:noFill/>
            <a:ln>
              <a:noFill/>
            </a:ln>
          </p:spPr>
          <p:txBody>
            <a:bodyPr lIns="121865" tIns="60916" rIns="121865" bIns="60916" anchor="t" anchorCtr="0">
              <a:noAutofit/>
            </a:bodyPr>
            <a:lstStyle/>
            <a:p>
              <a:pPr algn="ctr" defTabSz="896214">
                <a:buSzPct val="25000"/>
                <a:defRPr/>
              </a:pPr>
              <a:r>
                <a:rPr lang="en" sz="5865" b="1" kern="0" dirty="0">
                  <a:solidFill>
                    <a:srgbClr val="FFFFFF"/>
                  </a:solidFill>
                  <a:latin typeface="Segoe UI Light"/>
                  <a:ea typeface="Segoe UI Symbol" charset="0"/>
                  <a:cs typeface="Segoe UI Symbol" charset="0"/>
                  <a:sym typeface="Arial"/>
                </a:rPr>
                <a:t>62%</a:t>
              </a:r>
            </a:p>
            <a:p>
              <a:pPr algn="ctr" defTabSz="896214">
                <a:buSzPct val="25000"/>
                <a:defRPr/>
              </a:pPr>
              <a:r>
                <a:rPr lang="en" sz="1600" kern="0" dirty="0">
                  <a:solidFill>
                    <a:srgbClr val="FFFFFF"/>
                  </a:solidFill>
                  <a:latin typeface="Segoe UI Light"/>
                  <a:ea typeface="Segoe UI Symbol" charset="0"/>
                  <a:cs typeface="Segoe UI Symbol" charset="0"/>
                  <a:sym typeface="Arial"/>
                </a:rPr>
                <a:t>Report reduction in MTTR</a:t>
              </a:r>
            </a:p>
          </p:txBody>
        </p:sp>
        <p:sp>
          <p:nvSpPr>
            <p:cNvPr id="18" name="Shape 490"/>
            <p:cNvSpPr txBox="1"/>
            <p:nvPr/>
          </p:nvSpPr>
          <p:spPr>
            <a:xfrm>
              <a:off x="8629115" y="4229422"/>
              <a:ext cx="3104453" cy="1518147"/>
            </a:xfrm>
            <a:prstGeom prst="rect">
              <a:avLst/>
            </a:prstGeom>
            <a:noFill/>
            <a:ln>
              <a:noFill/>
            </a:ln>
          </p:spPr>
          <p:txBody>
            <a:bodyPr lIns="121865" tIns="60916" rIns="121865" bIns="60916" anchor="t" anchorCtr="0">
              <a:noAutofit/>
            </a:bodyPr>
            <a:lstStyle/>
            <a:p>
              <a:pPr algn="ctr" defTabSz="896214">
                <a:buSzPct val="25000"/>
                <a:defRPr/>
              </a:pPr>
              <a:r>
                <a:rPr lang="en" sz="5865" b="1" kern="0" dirty="0">
                  <a:solidFill>
                    <a:srgbClr val="FFFFFF"/>
                  </a:solidFill>
                  <a:latin typeface="Segoe UI Light"/>
                  <a:ea typeface="Segoe UI Symbol" charset="0"/>
                  <a:cs typeface="Segoe UI Symbol" charset="0"/>
                  <a:sym typeface="Arial"/>
                </a:rPr>
                <a:t>10X </a:t>
              </a:r>
            </a:p>
            <a:p>
              <a:pPr algn="ctr" defTabSz="896214">
                <a:buSzPct val="25000"/>
                <a:defRPr/>
              </a:pPr>
              <a:r>
                <a:rPr lang="en" sz="1600" kern="0" dirty="0">
                  <a:solidFill>
                    <a:srgbClr val="FFFFFF"/>
                  </a:solidFill>
                  <a:latin typeface="Segoe UI Light"/>
                  <a:ea typeface="Segoe UI Symbol" charset="0"/>
                  <a:cs typeface="Segoe UI Symbol" charset="0"/>
                  <a:sym typeface="Arial"/>
                </a:rPr>
                <a:t>Cost reduction in maintaining existing applications</a:t>
              </a:r>
            </a:p>
          </p:txBody>
        </p:sp>
      </p:grpSp>
    </p:spTree>
    <p:extLst>
      <p:ext uri="{BB962C8B-B14F-4D97-AF65-F5344CB8AC3E}">
        <p14:creationId xmlns:p14="http://schemas.microsoft.com/office/powerpoint/2010/main" val="206172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45598"/>
            <a:ext cx="12192000" cy="1311128"/>
          </a:xfrm>
          <a:prstGeom prst="rect">
            <a:avLst/>
          </a:prstGeom>
          <a:noFill/>
        </p:spPr>
        <p:txBody>
          <a:bodyPr wrap="square" rtlCol="0">
            <a:spAutoFit/>
          </a:bodyPr>
          <a:lstStyle/>
          <a:p>
            <a:pPr algn="ctr">
              <a:lnSpc>
                <a:spcPct val="90000"/>
              </a:lnSpc>
              <a:spcBef>
                <a:spcPct val="0"/>
              </a:spcBef>
            </a:pPr>
            <a:r>
              <a:rPr lang="en-US" sz="4400" dirty="0">
                <a:solidFill>
                  <a:prstClr val="white"/>
                </a:solidFill>
                <a:latin typeface="Calibri Light" panose="020F0302020204030204"/>
              </a:rPr>
              <a:t>Why should customers care about </a:t>
            </a:r>
            <a:br>
              <a:rPr lang="en-US" sz="4400" dirty="0">
                <a:solidFill>
                  <a:prstClr val="white"/>
                </a:solidFill>
                <a:latin typeface="Calibri Light" panose="020F0302020204030204"/>
              </a:rPr>
            </a:br>
            <a:r>
              <a:rPr lang="en-US" sz="4400" b="1" dirty="0">
                <a:solidFill>
                  <a:prstClr val="white"/>
                </a:solidFill>
                <a:latin typeface="Calibri Light" panose="020F0302020204030204"/>
              </a:rPr>
              <a:t>containers</a:t>
            </a:r>
            <a:r>
              <a:rPr lang="en-US" sz="4400" dirty="0">
                <a:solidFill>
                  <a:prstClr val="white"/>
                </a:solidFill>
                <a:latin typeface="Calibri Light" panose="020F0302020204030204"/>
              </a:rPr>
              <a:t> and </a:t>
            </a:r>
            <a:r>
              <a:rPr lang="en-US" sz="4400" b="1" dirty="0">
                <a:solidFill>
                  <a:prstClr val="white"/>
                </a:solidFill>
                <a:latin typeface="Calibri Light" panose="020F0302020204030204"/>
              </a:rPr>
              <a:t>microservices</a:t>
            </a:r>
            <a:r>
              <a:rPr lang="en-US" sz="4400" dirty="0">
                <a:solidFill>
                  <a:prstClr val="white"/>
                </a:solidFill>
                <a:latin typeface="Calibri Light" panose="020F0302020204030204"/>
              </a:rPr>
              <a:t>?</a:t>
            </a:r>
          </a:p>
        </p:txBody>
      </p:sp>
    </p:spTree>
    <p:extLst>
      <p:ext uri="{BB962C8B-B14F-4D97-AF65-F5344CB8AC3E}">
        <p14:creationId xmlns:p14="http://schemas.microsoft.com/office/powerpoint/2010/main" val="626356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p:cNvSpPr/>
          <p:nvPr/>
        </p:nvSpPr>
        <p:spPr bwMode="auto">
          <a:xfrm>
            <a:off x="1025767" y="303179"/>
            <a:ext cx="2465168" cy="620027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79277"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3"/>
          <a:stretch>
            <a:fillRect/>
          </a:stretch>
        </p:blipFill>
        <p:spPr>
          <a:xfrm>
            <a:off x="1090961" y="702672"/>
            <a:ext cx="2286297" cy="1890884"/>
          </a:xfrm>
          <a:prstGeom prst="rect">
            <a:avLst/>
          </a:prstGeom>
        </p:spPr>
      </p:pic>
      <p:sp>
        <p:nvSpPr>
          <p:cNvPr id="3" name="TextBox 2"/>
          <p:cNvSpPr txBox="1"/>
          <p:nvPr/>
        </p:nvSpPr>
        <p:spPr>
          <a:xfrm>
            <a:off x="977048" y="205741"/>
            <a:ext cx="216636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rPr>
              <a:t>VM Host</a:t>
            </a:r>
          </a:p>
        </p:txBody>
      </p:sp>
      <p:pic>
        <p:nvPicPr>
          <p:cNvPr id="31" name="Picture 30"/>
          <p:cNvPicPr>
            <a:picLocks noChangeAspect="1"/>
          </p:cNvPicPr>
          <p:nvPr/>
        </p:nvPicPr>
        <p:blipFill>
          <a:blip r:embed="rId3"/>
          <a:stretch>
            <a:fillRect/>
          </a:stretch>
        </p:blipFill>
        <p:spPr>
          <a:xfrm>
            <a:off x="1090961" y="2607277"/>
            <a:ext cx="2286297" cy="1890884"/>
          </a:xfrm>
          <a:prstGeom prst="rect">
            <a:avLst/>
          </a:prstGeom>
        </p:spPr>
      </p:pic>
      <p:pic>
        <p:nvPicPr>
          <p:cNvPr id="32" name="Picture 31"/>
          <p:cNvPicPr>
            <a:picLocks noChangeAspect="1"/>
          </p:cNvPicPr>
          <p:nvPr/>
        </p:nvPicPr>
        <p:blipFill>
          <a:blip r:embed="rId3"/>
          <a:stretch>
            <a:fillRect/>
          </a:stretch>
        </p:blipFill>
        <p:spPr>
          <a:xfrm>
            <a:off x="1082621" y="4511882"/>
            <a:ext cx="2286297" cy="1890884"/>
          </a:xfrm>
          <a:prstGeom prst="rect">
            <a:avLst/>
          </a:prstGeom>
        </p:spPr>
      </p:pic>
      <p:sp>
        <p:nvSpPr>
          <p:cNvPr id="33" name="Rectangle 32"/>
          <p:cNvSpPr/>
          <p:nvPr/>
        </p:nvSpPr>
        <p:spPr bwMode="auto">
          <a:xfrm>
            <a:off x="3536067" y="303179"/>
            <a:ext cx="2465168" cy="620027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79277"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a:stretch>
            <a:fillRect/>
          </a:stretch>
        </p:blipFill>
        <p:spPr>
          <a:xfrm>
            <a:off x="3601262" y="702672"/>
            <a:ext cx="2286297" cy="1890884"/>
          </a:xfrm>
          <a:prstGeom prst="rect">
            <a:avLst/>
          </a:prstGeom>
        </p:spPr>
      </p:pic>
      <p:sp>
        <p:nvSpPr>
          <p:cNvPr id="35" name="TextBox 34"/>
          <p:cNvSpPr txBox="1"/>
          <p:nvPr/>
        </p:nvSpPr>
        <p:spPr>
          <a:xfrm>
            <a:off x="3487348" y="205741"/>
            <a:ext cx="216636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rPr>
              <a:t>VM Host</a:t>
            </a:r>
          </a:p>
        </p:txBody>
      </p:sp>
      <p:pic>
        <p:nvPicPr>
          <p:cNvPr id="36" name="Picture 35"/>
          <p:cNvPicPr>
            <a:picLocks noChangeAspect="1"/>
          </p:cNvPicPr>
          <p:nvPr/>
        </p:nvPicPr>
        <p:blipFill>
          <a:blip r:embed="rId3"/>
          <a:stretch>
            <a:fillRect/>
          </a:stretch>
        </p:blipFill>
        <p:spPr>
          <a:xfrm>
            <a:off x="3601262" y="2607277"/>
            <a:ext cx="2286297" cy="1890884"/>
          </a:xfrm>
          <a:prstGeom prst="rect">
            <a:avLst/>
          </a:prstGeom>
        </p:spPr>
      </p:pic>
      <p:pic>
        <p:nvPicPr>
          <p:cNvPr id="37" name="Picture 36"/>
          <p:cNvPicPr>
            <a:picLocks noChangeAspect="1"/>
          </p:cNvPicPr>
          <p:nvPr/>
        </p:nvPicPr>
        <p:blipFill>
          <a:blip r:embed="rId3"/>
          <a:stretch>
            <a:fillRect/>
          </a:stretch>
        </p:blipFill>
        <p:spPr>
          <a:xfrm>
            <a:off x="3592921" y="4511882"/>
            <a:ext cx="2286297" cy="1890884"/>
          </a:xfrm>
          <a:prstGeom prst="rect">
            <a:avLst/>
          </a:prstGeom>
        </p:spPr>
      </p:pic>
      <p:sp>
        <p:nvSpPr>
          <p:cNvPr id="38" name="Rectangle 37"/>
          <p:cNvSpPr/>
          <p:nvPr/>
        </p:nvSpPr>
        <p:spPr bwMode="auto">
          <a:xfrm>
            <a:off x="6056009" y="303179"/>
            <a:ext cx="2465168" cy="620027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79277"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39" name="Picture 38"/>
          <p:cNvPicPr>
            <a:picLocks noChangeAspect="1"/>
          </p:cNvPicPr>
          <p:nvPr/>
        </p:nvPicPr>
        <p:blipFill>
          <a:blip r:embed="rId3"/>
          <a:stretch>
            <a:fillRect/>
          </a:stretch>
        </p:blipFill>
        <p:spPr>
          <a:xfrm>
            <a:off x="6121204" y="702672"/>
            <a:ext cx="2286297" cy="1890884"/>
          </a:xfrm>
          <a:prstGeom prst="rect">
            <a:avLst/>
          </a:prstGeom>
        </p:spPr>
      </p:pic>
      <p:sp>
        <p:nvSpPr>
          <p:cNvPr id="40" name="TextBox 39"/>
          <p:cNvSpPr txBox="1"/>
          <p:nvPr/>
        </p:nvSpPr>
        <p:spPr>
          <a:xfrm>
            <a:off x="6007290" y="205741"/>
            <a:ext cx="216636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rPr>
              <a:t>VM Host</a:t>
            </a:r>
          </a:p>
        </p:txBody>
      </p:sp>
      <p:pic>
        <p:nvPicPr>
          <p:cNvPr id="41" name="Picture 40"/>
          <p:cNvPicPr>
            <a:picLocks noChangeAspect="1"/>
          </p:cNvPicPr>
          <p:nvPr/>
        </p:nvPicPr>
        <p:blipFill>
          <a:blip r:embed="rId3"/>
          <a:stretch>
            <a:fillRect/>
          </a:stretch>
        </p:blipFill>
        <p:spPr>
          <a:xfrm>
            <a:off x="6121204" y="2607277"/>
            <a:ext cx="2286297" cy="1890884"/>
          </a:xfrm>
          <a:prstGeom prst="rect">
            <a:avLst/>
          </a:prstGeom>
        </p:spPr>
      </p:pic>
      <p:pic>
        <p:nvPicPr>
          <p:cNvPr id="42" name="Picture 41"/>
          <p:cNvPicPr>
            <a:picLocks noChangeAspect="1"/>
          </p:cNvPicPr>
          <p:nvPr/>
        </p:nvPicPr>
        <p:blipFill>
          <a:blip r:embed="rId3"/>
          <a:stretch>
            <a:fillRect/>
          </a:stretch>
        </p:blipFill>
        <p:spPr>
          <a:xfrm>
            <a:off x="6112863" y="4511882"/>
            <a:ext cx="2286297" cy="1890884"/>
          </a:xfrm>
          <a:prstGeom prst="rect">
            <a:avLst/>
          </a:prstGeom>
        </p:spPr>
      </p:pic>
      <p:sp>
        <p:nvSpPr>
          <p:cNvPr id="43" name="Rectangle 42"/>
          <p:cNvSpPr/>
          <p:nvPr/>
        </p:nvSpPr>
        <p:spPr bwMode="auto">
          <a:xfrm>
            <a:off x="8570676" y="303179"/>
            <a:ext cx="2465168" cy="620027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79277"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pic>
        <p:nvPicPr>
          <p:cNvPr id="44" name="Picture 43"/>
          <p:cNvPicPr>
            <a:picLocks noChangeAspect="1"/>
          </p:cNvPicPr>
          <p:nvPr/>
        </p:nvPicPr>
        <p:blipFill>
          <a:blip r:embed="rId3"/>
          <a:stretch>
            <a:fillRect/>
          </a:stretch>
        </p:blipFill>
        <p:spPr>
          <a:xfrm>
            <a:off x="8635870" y="702672"/>
            <a:ext cx="2286297" cy="1890884"/>
          </a:xfrm>
          <a:prstGeom prst="rect">
            <a:avLst/>
          </a:prstGeom>
        </p:spPr>
      </p:pic>
      <p:sp>
        <p:nvSpPr>
          <p:cNvPr id="45" name="TextBox 44"/>
          <p:cNvSpPr txBox="1"/>
          <p:nvPr/>
        </p:nvSpPr>
        <p:spPr>
          <a:xfrm>
            <a:off x="8521957" y="205741"/>
            <a:ext cx="2166360"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rPr>
              <a:t>VM Host</a:t>
            </a:r>
          </a:p>
        </p:txBody>
      </p:sp>
      <p:pic>
        <p:nvPicPr>
          <p:cNvPr id="46" name="Picture 45"/>
          <p:cNvPicPr>
            <a:picLocks noChangeAspect="1"/>
          </p:cNvPicPr>
          <p:nvPr/>
        </p:nvPicPr>
        <p:blipFill>
          <a:blip r:embed="rId3"/>
          <a:stretch>
            <a:fillRect/>
          </a:stretch>
        </p:blipFill>
        <p:spPr>
          <a:xfrm>
            <a:off x="8635870" y="2607277"/>
            <a:ext cx="2286297" cy="1890884"/>
          </a:xfrm>
          <a:prstGeom prst="rect">
            <a:avLst/>
          </a:prstGeom>
        </p:spPr>
      </p:pic>
      <p:pic>
        <p:nvPicPr>
          <p:cNvPr id="47" name="Picture 46"/>
          <p:cNvPicPr>
            <a:picLocks noChangeAspect="1"/>
          </p:cNvPicPr>
          <p:nvPr/>
        </p:nvPicPr>
        <p:blipFill>
          <a:blip r:embed="rId3"/>
          <a:stretch>
            <a:fillRect/>
          </a:stretch>
        </p:blipFill>
        <p:spPr>
          <a:xfrm>
            <a:off x="8627530" y="4511882"/>
            <a:ext cx="2286297" cy="1890884"/>
          </a:xfrm>
          <a:prstGeom prst="rect">
            <a:avLst/>
          </a:prstGeom>
        </p:spPr>
      </p:pic>
      <p:sp>
        <p:nvSpPr>
          <p:cNvPr id="48" name="TextBox 47"/>
          <p:cNvSpPr txBox="1"/>
          <p:nvPr/>
        </p:nvSpPr>
        <p:spPr>
          <a:xfrm>
            <a:off x="3006561" y="1863580"/>
            <a:ext cx="6152224" cy="3208866"/>
          </a:xfrm>
          <a:prstGeom prst="rect">
            <a:avLst/>
          </a:prstGeom>
          <a:solidFill>
            <a:schemeClr val="accent2">
              <a:lumMod val="60000"/>
              <a:lumOff val="40000"/>
              <a:alpha val="74000"/>
            </a:schemeClr>
          </a:solidFill>
        </p:spPr>
        <p:txBody>
          <a:bodyPr vert="horz" wrap="square" lIns="179285" tIns="143428" rIns="179285" bIns="143428"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14367">
              <a:defRPr/>
            </a:pPr>
            <a:r>
              <a:rPr lang="en-US" sz="4705" dirty="0">
                <a:solidFill>
                  <a:srgbClr val="FFFFFF"/>
                </a:solidFill>
              </a:rPr>
              <a:t>Things get </a:t>
            </a:r>
          </a:p>
          <a:p>
            <a:pPr defTabSz="914367">
              <a:defRPr/>
            </a:pPr>
            <a:r>
              <a:rPr lang="en-US" sz="4705" dirty="0">
                <a:solidFill>
                  <a:srgbClr val="FFFFFF"/>
                </a:solidFill>
              </a:rPr>
              <a:t>complicated quickly…</a:t>
            </a:r>
          </a:p>
        </p:txBody>
      </p:sp>
    </p:spTree>
    <p:extLst>
      <p:ext uri="{BB962C8B-B14F-4D97-AF65-F5344CB8AC3E}">
        <p14:creationId xmlns:p14="http://schemas.microsoft.com/office/powerpoint/2010/main" val="1627501875"/>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9455" y="142109"/>
            <a:ext cx="1305017" cy="3262541"/>
          </a:xfrm>
          <a:prstGeom prst="rect">
            <a:avLst/>
          </a:prstGeom>
        </p:spPr>
      </p:pic>
      <p:pic>
        <p:nvPicPr>
          <p:cNvPr id="25" name="Picture 24"/>
          <p:cNvPicPr>
            <a:picLocks noChangeAspect="1"/>
          </p:cNvPicPr>
          <p:nvPr/>
        </p:nvPicPr>
        <p:blipFill>
          <a:blip r:embed="rId3"/>
          <a:stretch>
            <a:fillRect/>
          </a:stretch>
        </p:blipFill>
        <p:spPr>
          <a:xfrm>
            <a:off x="159455" y="3404650"/>
            <a:ext cx="1305017" cy="3262541"/>
          </a:xfrm>
          <a:prstGeom prst="rect">
            <a:avLst/>
          </a:prstGeom>
        </p:spPr>
      </p:pic>
      <p:pic>
        <p:nvPicPr>
          <p:cNvPr id="26" name="Picture 25"/>
          <p:cNvPicPr>
            <a:picLocks noChangeAspect="1"/>
          </p:cNvPicPr>
          <p:nvPr/>
        </p:nvPicPr>
        <p:blipFill>
          <a:blip r:embed="rId3"/>
          <a:stretch>
            <a:fillRect/>
          </a:stretch>
        </p:blipFill>
        <p:spPr>
          <a:xfrm>
            <a:off x="1464472" y="142109"/>
            <a:ext cx="1305017" cy="3262541"/>
          </a:xfrm>
          <a:prstGeom prst="rect">
            <a:avLst/>
          </a:prstGeom>
        </p:spPr>
      </p:pic>
      <p:pic>
        <p:nvPicPr>
          <p:cNvPr id="27" name="Picture 26"/>
          <p:cNvPicPr>
            <a:picLocks noChangeAspect="1"/>
          </p:cNvPicPr>
          <p:nvPr/>
        </p:nvPicPr>
        <p:blipFill>
          <a:blip r:embed="rId3"/>
          <a:stretch>
            <a:fillRect/>
          </a:stretch>
        </p:blipFill>
        <p:spPr>
          <a:xfrm>
            <a:off x="1464472" y="3404650"/>
            <a:ext cx="1305017" cy="3262541"/>
          </a:xfrm>
          <a:prstGeom prst="rect">
            <a:avLst/>
          </a:prstGeom>
        </p:spPr>
      </p:pic>
      <p:pic>
        <p:nvPicPr>
          <p:cNvPr id="28" name="Picture 27"/>
          <p:cNvPicPr>
            <a:picLocks noChangeAspect="1"/>
          </p:cNvPicPr>
          <p:nvPr/>
        </p:nvPicPr>
        <p:blipFill>
          <a:blip r:embed="rId3"/>
          <a:stretch>
            <a:fillRect/>
          </a:stretch>
        </p:blipFill>
        <p:spPr>
          <a:xfrm>
            <a:off x="2769489" y="142109"/>
            <a:ext cx="1305017" cy="3262541"/>
          </a:xfrm>
          <a:prstGeom prst="rect">
            <a:avLst/>
          </a:prstGeom>
        </p:spPr>
      </p:pic>
      <p:pic>
        <p:nvPicPr>
          <p:cNvPr id="29" name="Picture 28"/>
          <p:cNvPicPr>
            <a:picLocks noChangeAspect="1"/>
          </p:cNvPicPr>
          <p:nvPr/>
        </p:nvPicPr>
        <p:blipFill>
          <a:blip r:embed="rId3"/>
          <a:stretch>
            <a:fillRect/>
          </a:stretch>
        </p:blipFill>
        <p:spPr>
          <a:xfrm>
            <a:off x="2769489" y="3404650"/>
            <a:ext cx="1305017" cy="3262541"/>
          </a:xfrm>
          <a:prstGeom prst="rect">
            <a:avLst/>
          </a:prstGeom>
        </p:spPr>
      </p:pic>
      <p:pic>
        <p:nvPicPr>
          <p:cNvPr id="49" name="Picture 48"/>
          <p:cNvPicPr>
            <a:picLocks noChangeAspect="1"/>
          </p:cNvPicPr>
          <p:nvPr/>
        </p:nvPicPr>
        <p:blipFill>
          <a:blip r:embed="rId3"/>
          <a:stretch>
            <a:fillRect/>
          </a:stretch>
        </p:blipFill>
        <p:spPr>
          <a:xfrm>
            <a:off x="4074506" y="142109"/>
            <a:ext cx="1305017" cy="3262541"/>
          </a:xfrm>
          <a:prstGeom prst="rect">
            <a:avLst/>
          </a:prstGeom>
        </p:spPr>
      </p:pic>
      <p:pic>
        <p:nvPicPr>
          <p:cNvPr id="50" name="Picture 49"/>
          <p:cNvPicPr>
            <a:picLocks noChangeAspect="1"/>
          </p:cNvPicPr>
          <p:nvPr/>
        </p:nvPicPr>
        <p:blipFill>
          <a:blip r:embed="rId3"/>
          <a:stretch>
            <a:fillRect/>
          </a:stretch>
        </p:blipFill>
        <p:spPr>
          <a:xfrm>
            <a:off x="4074506" y="3404650"/>
            <a:ext cx="1305017" cy="3262541"/>
          </a:xfrm>
          <a:prstGeom prst="rect">
            <a:avLst/>
          </a:prstGeom>
        </p:spPr>
      </p:pic>
      <p:pic>
        <p:nvPicPr>
          <p:cNvPr id="51" name="Picture 50"/>
          <p:cNvPicPr>
            <a:picLocks noChangeAspect="1"/>
          </p:cNvPicPr>
          <p:nvPr/>
        </p:nvPicPr>
        <p:blipFill>
          <a:blip r:embed="rId3"/>
          <a:stretch>
            <a:fillRect/>
          </a:stretch>
        </p:blipFill>
        <p:spPr>
          <a:xfrm>
            <a:off x="5379522" y="142109"/>
            <a:ext cx="1305017" cy="3262541"/>
          </a:xfrm>
          <a:prstGeom prst="rect">
            <a:avLst/>
          </a:prstGeom>
        </p:spPr>
      </p:pic>
      <p:pic>
        <p:nvPicPr>
          <p:cNvPr id="52" name="Picture 51"/>
          <p:cNvPicPr>
            <a:picLocks noChangeAspect="1"/>
          </p:cNvPicPr>
          <p:nvPr/>
        </p:nvPicPr>
        <p:blipFill>
          <a:blip r:embed="rId3"/>
          <a:stretch>
            <a:fillRect/>
          </a:stretch>
        </p:blipFill>
        <p:spPr>
          <a:xfrm>
            <a:off x="5379522" y="3404650"/>
            <a:ext cx="1305017" cy="3262541"/>
          </a:xfrm>
          <a:prstGeom prst="rect">
            <a:avLst/>
          </a:prstGeom>
        </p:spPr>
      </p:pic>
      <p:pic>
        <p:nvPicPr>
          <p:cNvPr id="53" name="Picture 52"/>
          <p:cNvPicPr>
            <a:picLocks noChangeAspect="1"/>
          </p:cNvPicPr>
          <p:nvPr/>
        </p:nvPicPr>
        <p:blipFill>
          <a:blip r:embed="rId3"/>
          <a:stretch>
            <a:fillRect/>
          </a:stretch>
        </p:blipFill>
        <p:spPr>
          <a:xfrm>
            <a:off x="6684539" y="142109"/>
            <a:ext cx="1305017" cy="3262541"/>
          </a:xfrm>
          <a:prstGeom prst="rect">
            <a:avLst/>
          </a:prstGeom>
        </p:spPr>
      </p:pic>
      <p:pic>
        <p:nvPicPr>
          <p:cNvPr id="54" name="Picture 53"/>
          <p:cNvPicPr>
            <a:picLocks noChangeAspect="1"/>
          </p:cNvPicPr>
          <p:nvPr/>
        </p:nvPicPr>
        <p:blipFill>
          <a:blip r:embed="rId3"/>
          <a:stretch>
            <a:fillRect/>
          </a:stretch>
        </p:blipFill>
        <p:spPr>
          <a:xfrm>
            <a:off x="6684539" y="3404650"/>
            <a:ext cx="1305017" cy="3262541"/>
          </a:xfrm>
          <a:prstGeom prst="rect">
            <a:avLst/>
          </a:prstGeom>
        </p:spPr>
      </p:pic>
      <p:pic>
        <p:nvPicPr>
          <p:cNvPr id="55" name="Picture 54"/>
          <p:cNvPicPr>
            <a:picLocks noChangeAspect="1"/>
          </p:cNvPicPr>
          <p:nvPr/>
        </p:nvPicPr>
        <p:blipFill>
          <a:blip r:embed="rId3"/>
          <a:stretch>
            <a:fillRect/>
          </a:stretch>
        </p:blipFill>
        <p:spPr>
          <a:xfrm>
            <a:off x="7989556" y="142109"/>
            <a:ext cx="1305017" cy="3262541"/>
          </a:xfrm>
          <a:prstGeom prst="rect">
            <a:avLst/>
          </a:prstGeom>
        </p:spPr>
      </p:pic>
      <p:pic>
        <p:nvPicPr>
          <p:cNvPr id="56" name="Picture 55"/>
          <p:cNvPicPr>
            <a:picLocks noChangeAspect="1"/>
          </p:cNvPicPr>
          <p:nvPr/>
        </p:nvPicPr>
        <p:blipFill>
          <a:blip r:embed="rId3"/>
          <a:stretch>
            <a:fillRect/>
          </a:stretch>
        </p:blipFill>
        <p:spPr>
          <a:xfrm>
            <a:off x="7989556" y="3404650"/>
            <a:ext cx="1305017" cy="3262541"/>
          </a:xfrm>
          <a:prstGeom prst="rect">
            <a:avLst/>
          </a:prstGeom>
        </p:spPr>
      </p:pic>
      <p:pic>
        <p:nvPicPr>
          <p:cNvPr id="57" name="Picture 56"/>
          <p:cNvPicPr>
            <a:picLocks noChangeAspect="1"/>
          </p:cNvPicPr>
          <p:nvPr/>
        </p:nvPicPr>
        <p:blipFill>
          <a:blip r:embed="rId3"/>
          <a:stretch>
            <a:fillRect/>
          </a:stretch>
        </p:blipFill>
        <p:spPr>
          <a:xfrm>
            <a:off x="9294572" y="142109"/>
            <a:ext cx="1305017" cy="3262541"/>
          </a:xfrm>
          <a:prstGeom prst="rect">
            <a:avLst/>
          </a:prstGeom>
        </p:spPr>
      </p:pic>
      <p:pic>
        <p:nvPicPr>
          <p:cNvPr id="58" name="Picture 57"/>
          <p:cNvPicPr>
            <a:picLocks noChangeAspect="1"/>
          </p:cNvPicPr>
          <p:nvPr/>
        </p:nvPicPr>
        <p:blipFill>
          <a:blip r:embed="rId3"/>
          <a:stretch>
            <a:fillRect/>
          </a:stretch>
        </p:blipFill>
        <p:spPr>
          <a:xfrm>
            <a:off x="9294572" y="3404650"/>
            <a:ext cx="1305017" cy="3262541"/>
          </a:xfrm>
          <a:prstGeom prst="rect">
            <a:avLst/>
          </a:prstGeom>
        </p:spPr>
      </p:pic>
      <p:pic>
        <p:nvPicPr>
          <p:cNvPr id="59" name="Picture 58"/>
          <p:cNvPicPr>
            <a:picLocks noChangeAspect="1"/>
          </p:cNvPicPr>
          <p:nvPr/>
        </p:nvPicPr>
        <p:blipFill>
          <a:blip r:embed="rId3"/>
          <a:stretch>
            <a:fillRect/>
          </a:stretch>
        </p:blipFill>
        <p:spPr>
          <a:xfrm>
            <a:off x="10599589" y="144071"/>
            <a:ext cx="1305017" cy="3262541"/>
          </a:xfrm>
          <a:prstGeom prst="rect">
            <a:avLst/>
          </a:prstGeom>
        </p:spPr>
      </p:pic>
      <p:pic>
        <p:nvPicPr>
          <p:cNvPr id="60" name="Picture 59"/>
          <p:cNvPicPr>
            <a:picLocks noChangeAspect="1"/>
          </p:cNvPicPr>
          <p:nvPr/>
        </p:nvPicPr>
        <p:blipFill>
          <a:blip r:embed="rId3"/>
          <a:stretch>
            <a:fillRect/>
          </a:stretch>
        </p:blipFill>
        <p:spPr>
          <a:xfrm>
            <a:off x="10599589" y="3406612"/>
            <a:ext cx="1305017" cy="3262541"/>
          </a:xfrm>
          <a:prstGeom prst="rect">
            <a:avLst/>
          </a:prstGeom>
        </p:spPr>
      </p:pic>
      <p:sp>
        <p:nvSpPr>
          <p:cNvPr id="61" name="TextBox 60"/>
          <p:cNvSpPr txBox="1"/>
          <p:nvPr/>
        </p:nvSpPr>
        <p:spPr>
          <a:xfrm>
            <a:off x="3006561" y="1863580"/>
            <a:ext cx="6152224" cy="3208866"/>
          </a:xfrm>
          <a:prstGeom prst="rect">
            <a:avLst/>
          </a:prstGeom>
          <a:solidFill>
            <a:schemeClr val="accent2">
              <a:lumMod val="60000"/>
              <a:lumOff val="40000"/>
              <a:alpha val="74000"/>
            </a:schemeClr>
          </a:solidFill>
        </p:spPr>
        <p:txBody>
          <a:bodyPr vert="horz" wrap="square" lIns="179285" tIns="143428" rIns="179285" bIns="143428"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14367">
              <a:defRPr/>
            </a:pPr>
            <a:r>
              <a:rPr lang="en-US" sz="4705" dirty="0">
                <a:solidFill>
                  <a:srgbClr val="FFFFFF"/>
                </a:solidFill>
              </a:rPr>
              <a:t>Very Quickly</a:t>
            </a:r>
          </a:p>
        </p:txBody>
      </p:sp>
    </p:spTree>
    <p:extLst>
      <p:ext uri="{BB962C8B-B14F-4D97-AF65-F5344CB8AC3E}">
        <p14:creationId xmlns:p14="http://schemas.microsoft.com/office/powerpoint/2010/main" val="1796060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1">
              <a:lumMod val="40000"/>
              <a:lumOff val="60000"/>
            </a:schemeClr>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1">
              <a:lumMod val="40000"/>
              <a:lumOff val="60000"/>
            </a:schemeClr>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1">
              <a:lumMod val="40000"/>
              <a:lumOff val="60000"/>
            </a:schemeClr>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353" b="1" dirty="0"/>
              <a:t>Storage volumes</a:t>
            </a:r>
            <a:r>
              <a:rPr lang="en-US" sz="2353" dirty="0"/>
              <a:t>: </a:t>
            </a:r>
            <a:br>
              <a:rPr lang="en-US" sz="2353" dirty="0"/>
            </a:br>
            <a:r>
              <a:rPr lang="en-US" sz="2353" dirty="0"/>
              <a:t>persistent data for containers</a:t>
            </a:r>
          </a:p>
        </p:txBody>
      </p:sp>
      <p:sp>
        <p:nvSpPr>
          <p:cNvPr id="36" name="TextBox 35"/>
          <p:cNvSpPr txBox="1"/>
          <p:nvPr/>
        </p:nvSpPr>
        <p:spPr>
          <a:xfrm>
            <a:off x="109425" y="4115947"/>
            <a:ext cx="2330705" cy="2330705"/>
          </a:xfrm>
          <a:prstGeom prst="rect">
            <a:avLst/>
          </a:prstGeom>
          <a:solidFill>
            <a:schemeClr val="accent1">
              <a:lumMod val="40000"/>
              <a:lumOff val="60000"/>
            </a:schemeClr>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1">
              <a:lumMod val="40000"/>
              <a:lumOff val="60000"/>
            </a:schemeClr>
          </a:solidFill>
        </p:spPr>
        <p:txBody>
          <a:bodyPr wrap="square" lIns="179208" tIns="143366" rIns="179208" bIns="143366" rtlCol="0" anchor="t" anchorCtr="0">
            <a:noAutofit/>
          </a:bodyPr>
          <a:lstStyle/>
          <a:p>
            <a:pPr defTabSz="914016">
              <a:lnSpc>
                <a:spcPct val="90000"/>
              </a:lnSpc>
              <a:defRPr/>
            </a:pPr>
            <a:r>
              <a:rPr lang="en-US" sz="2353"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defTabSz="914367" eaLnBrk="1" hangingPunct="1">
              <a:defRPr/>
            </a:pPr>
            <a:r>
              <a:rPr lang="en-US" sz="4705" spc="-69" dirty="0">
                <a:ea typeface="+mn-ea"/>
              </a:rPr>
              <a:t>Container Management at Scale</a:t>
            </a:r>
          </a:p>
        </p:txBody>
      </p:sp>
    </p:spTree>
    <p:extLst>
      <p:ext uri="{BB962C8B-B14F-4D97-AF65-F5344CB8AC3E}">
        <p14:creationId xmlns:p14="http://schemas.microsoft.com/office/powerpoint/2010/main" val="1775701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p:nvPr>
        </p:nvSpPr>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Container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2061498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740802" y="2912261"/>
            <a:ext cx="10795252" cy="2106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endParaRPr lang="en-US" sz="1765" kern="0">
              <a:solidFill>
                <a:schemeClr val="tx1"/>
              </a:solidFill>
            </a:endParaRPr>
          </a:p>
        </p:txBody>
      </p:sp>
      <p:sp>
        <p:nvSpPr>
          <p:cNvPr id="4" name="Rectangle 3"/>
          <p:cNvSpPr/>
          <p:nvPr/>
        </p:nvSpPr>
        <p:spPr>
          <a:xfrm>
            <a:off x="740803" y="1011190"/>
            <a:ext cx="10795252" cy="817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kern="0" dirty="0">
                <a:solidFill>
                  <a:schemeClr val="tx1"/>
                </a:solidFill>
                <a:latin typeface="Segoe UI Semibold" panose="020B0702040204020203" pitchFamily="34" charset="0"/>
              </a:rPr>
              <a:t>Developer</a:t>
            </a:r>
            <a:r>
              <a:rPr lang="en-US" kern="0" dirty="0">
                <a:solidFill>
                  <a:srgbClr val="505050"/>
                </a:solidFill>
                <a:latin typeface="Segoe UI Semibold" panose="020B0702040204020203" pitchFamily="34" charset="0"/>
              </a:rPr>
              <a:t> </a:t>
            </a:r>
            <a:r>
              <a:rPr lang="en-US" kern="0" dirty="0">
                <a:solidFill>
                  <a:schemeClr val="tx1"/>
                </a:solidFill>
                <a:latin typeface="Segoe UI Semibold" panose="020B0702040204020203" pitchFamily="34" charset="0"/>
              </a:rPr>
              <a:t>&amp; Data Agility with Containers in the Cloud</a:t>
            </a:r>
          </a:p>
        </p:txBody>
      </p:sp>
      <p:sp>
        <p:nvSpPr>
          <p:cNvPr id="7" name="Rectangle 6"/>
          <p:cNvSpPr/>
          <p:nvPr/>
        </p:nvSpPr>
        <p:spPr>
          <a:xfrm>
            <a:off x="740803" y="5027472"/>
            <a:ext cx="10795252" cy="4016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042"/>
            <a:r>
              <a:rPr lang="en-US" sz="1765" kern="0" dirty="0">
                <a:solidFill>
                  <a:schemeClr val="tx1"/>
                </a:solidFill>
              </a:rPr>
              <a:t>Microsoft Azure</a:t>
            </a:r>
          </a:p>
        </p:txBody>
      </p:sp>
      <p:sp>
        <p:nvSpPr>
          <p:cNvPr id="99" name="Title 5"/>
          <p:cNvSpPr txBox="1">
            <a:spLocks/>
          </p:cNvSpPr>
          <p:nvPr/>
        </p:nvSpPr>
        <p:spPr>
          <a:xfrm>
            <a:off x="273752" y="222308"/>
            <a:ext cx="11646194" cy="898793"/>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defTabSz="913154" eaLnBrk="0" hangingPunct="0"/>
            <a:r>
              <a:rPr sz="4000" spc="-58" dirty="0">
                <a:solidFill>
                  <a:schemeClr val="tx1"/>
                </a:solidFill>
                <a:ea typeface="Segoe UI" pitchFamily="34" charset="0"/>
              </a:rPr>
              <a:t>Azure Open Source Container Portfolio</a:t>
            </a:r>
          </a:p>
        </p:txBody>
      </p:sp>
      <p:grpSp>
        <p:nvGrpSpPr>
          <p:cNvPr id="44" name="Group 43"/>
          <p:cNvGrpSpPr/>
          <p:nvPr/>
        </p:nvGrpSpPr>
        <p:grpSpPr>
          <a:xfrm>
            <a:off x="1041774" y="1339713"/>
            <a:ext cx="2843306" cy="1537981"/>
            <a:chOff x="1061930" y="1365777"/>
            <a:chExt cx="2900731" cy="1569043"/>
          </a:xfrm>
        </p:grpSpPr>
        <p:cxnSp>
          <p:nvCxnSpPr>
            <p:cNvPr id="30" name="Straight Connector 29"/>
            <p:cNvCxnSpPr/>
            <p:nvPr/>
          </p:nvCxnSpPr>
          <p:spPr>
            <a:xfrm>
              <a:off x="3238744" y="2785059"/>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183372" y="136577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kern="0" dirty="0">
                  <a:solidFill>
                    <a:schemeClr val="tx1"/>
                  </a:solidFill>
                  <a:latin typeface="Segoe UI Semilight" panose="020B0402040204020203" pitchFamily="34" charset="0"/>
                  <a:cs typeface="Segoe UI Semilight" panose="020B0402040204020203" pitchFamily="34" charset="0"/>
                </a:rPr>
                <a:t>Developers</a:t>
              </a:r>
            </a:p>
          </p:txBody>
        </p:sp>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930" y="2701304"/>
              <a:ext cx="481393" cy="134347"/>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2763" y="2605305"/>
              <a:ext cx="249898" cy="286854"/>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2987" y="2303605"/>
              <a:ext cx="782909" cy="183234"/>
            </a:xfrm>
            <a:prstGeom prst="rect">
              <a:avLst/>
            </a:prstGeom>
          </p:spPr>
        </p:pic>
        <p:pic>
          <p:nvPicPr>
            <p:cNvPr id="88" name="Picture 87"/>
            <p:cNvPicPr>
              <a:picLocks noChangeAspect="1"/>
            </p:cNvPicPr>
            <p:nvPr/>
          </p:nvPicPr>
          <p:blipFill>
            <a:blip r:embed="rId6"/>
            <a:stretch>
              <a:fillRect/>
            </a:stretch>
          </p:blipFill>
          <p:spPr>
            <a:xfrm>
              <a:off x="1287028" y="1938111"/>
              <a:ext cx="766351" cy="154178"/>
            </a:xfrm>
            <a:prstGeom prst="rect">
              <a:avLst/>
            </a:prstGeom>
          </p:spPr>
        </p:pic>
        <p:pic>
          <p:nvPicPr>
            <p:cNvPr id="89" name="Picture 88" descr="File:Python-logo-notext.sv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5084" y="2562670"/>
              <a:ext cx="368430" cy="368430"/>
            </a:xfrm>
            <a:prstGeom prst="rect">
              <a:avLst/>
            </a:prstGeom>
          </p:spPr>
        </p:pic>
        <p:pic>
          <p:nvPicPr>
            <p:cNvPr id="90" name="Picture 8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78557" y="2646384"/>
              <a:ext cx="346282" cy="185899"/>
            </a:xfrm>
            <a:prstGeom prst="rect">
              <a:avLst/>
            </a:prstGeom>
          </p:spPr>
        </p:pic>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21587" y="2521016"/>
              <a:ext cx="413804" cy="413804"/>
            </a:xfrm>
            <a:prstGeom prst="rect">
              <a:avLst/>
            </a:prstGeom>
          </p:spPr>
        </p:pic>
        <p:pic>
          <p:nvPicPr>
            <p:cNvPr id="111" name="Picture 1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82139" y="1812534"/>
              <a:ext cx="309799" cy="364875"/>
            </a:xfrm>
            <a:prstGeom prst="rect">
              <a:avLst/>
            </a:prstGeom>
          </p:spPr>
        </p:pic>
        <p:pic>
          <p:nvPicPr>
            <p:cNvPr id="112" name="Picture 1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50447" y="2131714"/>
              <a:ext cx="454752" cy="539391"/>
            </a:xfrm>
            <a:prstGeom prst="rect">
              <a:avLst/>
            </a:prstGeom>
          </p:spPr>
        </p:pic>
        <p:pic>
          <p:nvPicPr>
            <p:cNvPr id="113" name="Picture 112" descr="hashicorp san francisco ca http www hashicorp com hello @ hashicorp ..."/>
            <p:cNvPicPr>
              <a:picLocks noChangeAspect="1"/>
            </p:cNvPicPr>
            <p:nvPr/>
          </p:nvPicPr>
          <p:blipFill>
            <a:blip r:embed="rId12"/>
            <a:stretch>
              <a:fillRect/>
            </a:stretch>
          </p:blipFill>
          <p:spPr>
            <a:xfrm>
              <a:off x="2082486" y="2235776"/>
              <a:ext cx="317888" cy="317888"/>
            </a:xfrm>
            <a:prstGeom prst="rect">
              <a:avLst/>
            </a:prstGeom>
          </p:spPr>
        </p:pic>
        <p:pic>
          <p:nvPicPr>
            <p:cNvPr id="3078" name="Picture 6" descr="https://azure.microsoft.com/svghandler/visual-studio-team-services/?width=600&amp;height=31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89890" y="2150602"/>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4"/>
            <a:stretch>
              <a:fillRect/>
            </a:stretch>
          </p:blipFill>
          <p:spPr>
            <a:xfrm>
              <a:off x="2877845" y="1821398"/>
              <a:ext cx="451171" cy="323339"/>
            </a:xfrm>
            <a:prstGeom prst="rect">
              <a:avLst/>
            </a:prstGeom>
          </p:spPr>
        </p:pic>
      </p:grpSp>
      <p:grpSp>
        <p:nvGrpSpPr>
          <p:cNvPr id="49" name="Group 48"/>
          <p:cNvGrpSpPr/>
          <p:nvPr/>
        </p:nvGrpSpPr>
        <p:grpSpPr>
          <a:xfrm>
            <a:off x="4283987" y="5486992"/>
            <a:ext cx="3630006" cy="806667"/>
            <a:chOff x="4369626" y="5596819"/>
            <a:chExt cx="3703320" cy="822960"/>
          </a:xfrm>
        </p:grpSpPr>
        <p:pic>
          <p:nvPicPr>
            <p:cNvPr id="109" name="Picture 8" descr="https://hashicorp.com/images/blog/terraform/small-a17be924.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11930" y="5687169"/>
              <a:ext cx="335554" cy="335554"/>
            </a:xfrm>
            <a:prstGeom prst="rect">
              <a:avLst/>
            </a:prstGeom>
            <a:noFill/>
            <a:extLst>
              <a:ext uri="{909E8E84-426E-40dd-AFC4-6F175D3DCCD1}">
                <a14:hiddenFill xmlns:a14="http://schemas.microsoft.com/office/drawing/2010/main" xmlns="">
                  <a:solidFill>
                    <a:srgbClr val="FFFFFF"/>
                  </a:solidFill>
                </a14:hiddenFill>
              </a:ext>
            </a:extLst>
          </p:spPr>
        </p:pic>
        <p:sp>
          <p:nvSpPr>
            <p:cNvPr id="115" name="Rectangle 114"/>
            <p:cNvSpPr/>
            <p:nvPr/>
          </p:nvSpPr>
          <p:spPr>
            <a:xfrm>
              <a:off x="4369626"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3885">
                <a:defRPr/>
              </a:pPr>
              <a:r>
                <a:rPr lang="en-US" sz="1567" kern="0" dirty="0">
                  <a:solidFill>
                    <a:schemeClr val="tx1"/>
                  </a:solidFill>
                  <a:ea typeface="Segoe UI" panose="020B0502040204020203" pitchFamily="34" charset="0"/>
                  <a:cs typeface="Segoe UI" panose="020B0502040204020203" pitchFamily="34" charset="0"/>
                </a:rPr>
                <a:t>Cross-cloud orchestration</a:t>
              </a:r>
            </a:p>
          </p:txBody>
        </p:sp>
        <p:pic>
          <p:nvPicPr>
            <p:cNvPr id="117" name="Picture 2" descr="https://www.docker.com/sites/default/files/machin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913201" y="5646738"/>
              <a:ext cx="447914" cy="531654"/>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19"/>
            <p:cNvPicPr>
              <a:picLocks noChangeAspect="1"/>
            </p:cNvPicPr>
            <p:nvPr/>
          </p:nvPicPr>
          <p:blipFill>
            <a:blip r:embed="rId17">
              <a:clrChange>
                <a:clrFrom>
                  <a:srgbClr val="FFFFFF"/>
                </a:clrFrom>
                <a:clrTo>
                  <a:srgbClr val="FFFFFF">
                    <a:alpha val="0"/>
                  </a:srgbClr>
                </a:clrTo>
              </a:clrChange>
              <a:lum bright="70000" contrast="-70000"/>
            </a:blip>
            <a:stretch>
              <a:fillRect/>
            </a:stretch>
          </p:blipFill>
          <p:spPr>
            <a:xfrm>
              <a:off x="6898122" y="5704297"/>
              <a:ext cx="814283" cy="328820"/>
            </a:xfrm>
            <a:prstGeom prst="rect">
              <a:avLst/>
            </a:prstGeom>
          </p:spPr>
        </p:pic>
      </p:grpSp>
      <p:grpSp>
        <p:nvGrpSpPr>
          <p:cNvPr id="54" name="Group 53"/>
          <p:cNvGrpSpPr/>
          <p:nvPr/>
        </p:nvGrpSpPr>
        <p:grpSpPr>
          <a:xfrm>
            <a:off x="8090787" y="5482760"/>
            <a:ext cx="3630006" cy="810900"/>
            <a:chOff x="8253312" y="5592501"/>
            <a:chExt cx="3703320" cy="827278"/>
          </a:xfrm>
        </p:grpSpPr>
        <p:sp>
          <p:nvSpPr>
            <p:cNvPr id="116" name="Rectangle 115"/>
            <p:cNvSpPr/>
            <p:nvPr/>
          </p:nvSpPr>
          <p:spPr>
            <a:xfrm>
              <a:off x="8253312"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3885">
                <a:defRPr/>
              </a:pPr>
              <a:r>
                <a:rPr lang="en-US" sz="1567" kern="0" dirty="0">
                  <a:solidFill>
                    <a:schemeClr val="tx1"/>
                  </a:solidFill>
                  <a:ea typeface="Segoe UI" panose="020B0502040204020203" pitchFamily="34" charset="0"/>
                  <a:cs typeface="Segoe UI" panose="020B0502040204020203" pitchFamily="34" charset="0"/>
                </a:rPr>
                <a:t>Tools integration</a:t>
              </a:r>
            </a:p>
          </p:txBody>
        </p:sp>
        <p:pic>
          <p:nvPicPr>
            <p:cNvPr id="118" name="Picture 1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99831" y="5596474"/>
              <a:ext cx="454752" cy="539391"/>
            </a:xfrm>
            <a:prstGeom prst="rect">
              <a:avLst/>
            </a:prstGeom>
          </p:spPr>
        </p:pic>
        <p:pic>
          <p:nvPicPr>
            <p:cNvPr id="119" name="Picture 1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537703" y="5687557"/>
              <a:ext cx="418966" cy="411703"/>
            </a:xfrm>
            <a:prstGeom prst="rect">
              <a:avLst/>
            </a:prstGeom>
          </p:spPr>
        </p:pic>
        <p:pic>
          <p:nvPicPr>
            <p:cNvPr id="121" name="Picture 6" descr="https://azure.microsoft.com/svghandler/visual-studio-team-services/?width=600&amp;height=31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34711" y="5674127"/>
              <a:ext cx="709553" cy="37251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4" descr="https://www.docker.com/sites/default/files/Compose.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628163" y="5592501"/>
              <a:ext cx="524148" cy="515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4433463" y="1350602"/>
            <a:ext cx="3569261" cy="1562279"/>
            <a:chOff x="4522122" y="1376887"/>
            <a:chExt cx="3641348" cy="1593832"/>
          </a:xfrm>
        </p:grpSpPr>
        <p:sp>
          <p:nvSpPr>
            <p:cNvPr id="65" name="Rectangle 64"/>
            <p:cNvSpPr/>
            <p:nvPr/>
          </p:nvSpPr>
          <p:spPr>
            <a:xfrm>
              <a:off x="5044348" y="1376887"/>
              <a:ext cx="2377103"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kern="0" dirty="0">
                  <a:solidFill>
                    <a:schemeClr val="tx1"/>
                  </a:solidFill>
                  <a:latin typeface="Segoe UI Semilight" panose="020B0402040204020203" pitchFamily="34" charset="0"/>
                  <a:cs typeface="Segoe UI Semilight" panose="020B0402040204020203" pitchFamily="34" charset="0"/>
                </a:rPr>
                <a:t>Operations</a:t>
              </a:r>
            </a:p>
          </p:txBody>
        </p:sp>
        <p:pic>
          <p:nvPicPr>
            <p:cNvPr id="101" name="Picture 10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993293" y="1958548"/>
              <a:ext cx="981348" cy="458251"/>
            </a:xfrm>
            <a:prstGeom prst="rect">
              <a:avLst/>
            </a:prstGeom>
          </p:spPr>
        </p:pic>
        <p:pic>
          <p:nvPicPr>
            <p:cNvPr id="102" name="Picture 10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522122" y="2010362"/>
              <a:ext cx="418966" cy="411703"/>
            </a:xfrm>
            <a:prstGeom prst="rect">
              <a:avLst/>
            </a:prstGeom>
          </p:spPr>
        </p:pic>
        <p:pic>
          <p:nvPicPr>
            <p:cNvPr id="103" name="Picture 10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657739" y="2494182"/>
              <a:ext cx="456696" cy="361073"/>
            </a:xfrm>
            <a:prstGeom prst="rect">
              <a:avLst/>
            </a:prstGeom>
          </p:spPr>
        </p:pic>
        <p:pic>
          <p:nvPicPr>
            <p:cNvPr id="106" name="Picture 105"/>
            <p:cNvPicPr>
              <a:picLocks noChangeAspect="1"/>
            </p:cNvPicPr>
            <p:nvPr/>
          </p:nvPicPr>
          <p:blipFill>
            <a:blip r:embed="rId22"/>
            <a:stretch>
              <a:fillRect/>
            </a:stretch>
          </p:blipFill>
          <p:spPr>
            <a:xfrm>
              <a:off x="5203461" y="2509415"/>
              <a:ext cx="328295" cy="343050"/>
            </a:xfrm>
            <a:prstGeom prst="rect">
              <a:avLst/>
            </a:prstGeom>
          </p:spPr>
        </p:pic>
        <p:pic>
          <p:nvPicPr>
            <p:cNvPr id="3074" name="Picture 2" descr="https://www.docker.com/sites/default/files/machin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354110" y="1905418"/>
              <a:ext cx="809360" cy="960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docker.com/sites/default/files/Compose.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635301" y="1931310"/>
              <a:ext cx="839534" cy="82634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5942557" y="2093271"/>
              <a:ext cx="775292" cy="877448"/>
              <a:chOff x="5942557" y="2093271"/>
              <a:chExt cx="775292" cy="877448"/>
            </a:xfrm>
          </p:grpSpPr>
          <p:pic>
            <p:nvPicPr>
              <p:cNvPr id="29" name="Picture 2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069317" y="2093271"/>
                <a:ext cx="526984" cy="526984"/>
              </a:xfrm>
              <a:prstGeom prst="rect">
                <a:avLst/>
              </a:prstGeom>
            </p:spPr>
          </p:pic>
          <p:sp>
            <p:nvSpPr>
              <p:cNvPr id="33" name="TextBox 32"/>
              <p:cNvSpPr txBox="1"/>
              <p:nvPr/>
            </p:nvSpPr>
            <p:spPr>
              <a:xfrm>
                <a:off x="5942557" y="2509054"/>
                <a:ext cx="775292" cy="461665"/>
              </a:xfrm>
              <a:prstGeom prst="rect">
                <a:avLst/>
              </a:prstGeom>
              <a:noFill/>
            </p:spPr>
            <p:txBody>
              <a:bodyPr wrap="square" lIns="179259" tIns="143407" rIns="179259" bIns="143407" rtlCol="0">
                <a:spAutoFit/>
              </a:bodyPr>
              <a:lstStyle/>
              <a:p>
                <a:pPr algn="ctr" defTabSz="896214">
                  <a:lnSpc>
                    <a:spcPct val="90000"/>
                  </a:lnSpc>
                  <a:spcAft>
                    <a:spcPts val="588"/>
                  </a:spcAft>
                </a:pPr>
                <a:r>
                  <a:rPr lang="en-US" sz="1175" kern="0" dirty="0"/>
                  <a:t>OMS</a:t>
                </a:r>
              </a:p>
            </p:txBody>
          </p:sp>
        </p:grpSp>
        <p:pic>
          <p:nvPicPr>
            <p:cNvPr id="125" name="Picture 8" descr="https://hashicorp.com/images/blog/terraform/small-a17be924.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4341" y="2501753"/>
              <a:ext cx="335554" cy="33555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6" name="Group 45"/>
          <p:cNvGrpSpPr/>
          <p:nvPr/>
        </p:nvGrpSpPr>
        <p:grpSpPr>
          <a:xfrm>
            <a:off x="8355312" y="1356480"/>
            <a:ext cx="3018791" cy="1319348"/>
            <a:chOff x="8523179" y="1382884"/>
            <a:chExt cx="3079761" cy="1345994"/>
          </a:xfrm>
        </p:grpSpPr>
        <p:sp>
          <p:nvSpPr>
            <p:cNvPr id="73" name="Rectangle 72"/>
            <p:cNvSpPr/>
            <p:nvPr/>
          </p:nvSpPr>
          <p:spPr>
            <a:xfrm>
              <a:off x="8723182" y="1382884"/>
              <a:ext cx="2676014" cy="440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kern="0" dirty="0">
                  <a:solidFill>
                    <a:schemeClr val="tx1"/>
                  </a:solidFill>
                  <a:latin typeface="Segoe UI Semilight" panose="020B0402040204020203" pitchFamily="34" charset="0"/>
                  <a:cs typeface="Segoe UI Semilight" panose="020B0402040204020203" pitchFamily="34" charset="0"/>
                </a:rPr>
                <a:t>Data scientists</a:t>
              </a:r>
            </a:p>
          </p:txBody>
        </p:sp>
        <p:pic>
          <p:nvPicPr>
            <p:cNvPr id="93" name="Picture 9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423024" y="2472809"/>
              <a:ext cx="628284" cy="209546"/>
            </a:xfrm>
            <a:prstGeom prst="rect">
              <a:avLst/>
            </a:prstGeom>
          </p:spPr>
        </p:pic>
        <p:pic>
          <p:nvPicPr>
            <p:cNvPr id="94" name="Picture 93"/>
            <p:cNvPicPr>
              <a:picLocks noChangeAspect="1"/>
            </p:cNvPicPr>
            <p:nvPr/>
          </p:nvPicPr>
          <p:blipFill>
            <a:blip r:embed="rId27"/>
            <a:stretch>
              <a:fillRect/>
            </a:stretch>
          </p:blipFill>
          <p:spPr>
            <a:xfrm>
              <a:off x="10907377" y="2367267"/>
              <a:ext cx="340333" cy="347675"/>
            </a:xfrm>
            <a:prstGeom prst="rect">
              <a:avLst/>
            </a:prstGeom>
          </p:spPr>
        </p:pic>
        <p:pic>
          <p:nvPicPr>
            <p:cNvPr id="95" name="Picture 94"/>
            <p:cNvPicPr>
              <a:picLocks noChangeAspect="1"/>
            </p:cNvPicPr>
            <p:nvPr/>
          </p:nvPicPr>
          <p:blipFill>
            <a:blip r:embed="rId28"/>
            <a:stretch>
              <a:fillRect/>
            </a:stretch>
          </p:blipFill>
          <p:spPr>
            <a:xfrm>
              <a:off x="9715373" y="2041400"/>
              <a:ext cx="516419" cy="236190"/>
            </a:xfrm>
            <a:prstGeom prst="rect">
              <a:avLst/>
            </a:prstGeom>
          </p:spPr>
        </p:pic>
        <p:pic>
          <p:nvPicPr>
            <p:cNvPr id="96" name="Picture 9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523179" y="2095790"/>
              <a:ext cx="961376" cy="248996"/>
            </a:xfrm>
            <a:prstGeom prst="rect">
              <a:avLst/>
            </a:prstGeom>
          </p:spPr>
        </p:pic>
        <p:pic>
          <p:nvPicPr>
            <p:cNvPr id="98" name="Picture 9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623339" y="1981692"/>
              <a:ext cx="979601" cy="326534"/>
            </a:xfrm>
            <a:prstGeom prst="rect">
              <a:avLst/>
            </a:prstGeom>
          </p:spPr>
        </p:pic>
        <p:pic>
          <p:nvPicPr>
            <p:cNvPr id="100" name="Picture 99" descr="Crear un cluster con MariaDB Galera Cluster"/>
            <p:cNvPicPr>
              <a:picLocks noChangeAspect="1"/>
            </p:cNvPicPr>
            <p:nvPr/>
          </p:nvPicPr>
          <p:blipFill>
            <a:blip r:embed="rId31"/>
            <a:stretch>
              <a:fillRect/>
            </a:stretch>
          </p:blipFill>
          <p:spPr>
            <a:xfrm>
              <a:off x="10201674" y="2338196"/>
              <a:ext cx="515417" cy="387610"/>
            </a:xfrm>
            <a:prstGeom prst="rect">
              <a:avLst/>
            </a:prstGeom>
          </p:spPr>
        </p:pic>
        <p:pic>
          <p:nvPicPr>
            <p:cNvPr id="126" name="Picture 125"/>
            <p:cNvPicPr>
              <a:picLocks noChangeAspect="1"/>
            </p:cNvPicPr>
            <p:nvPr/>
          </p:nvPicPr>
          <p:blipFill>
            <a:blip r:embed="rId14"/>
            <a:stretch>
              <a:fillRect/>
            </a:stretch>
          </p:blipFill>
          <p:spPr>
            <a:xfrm>
              <a:off x="8820563" y="2405539"/>
              <a:ext cx="451171" cy="323339"/>
            </a:xfrm>
            <a:prstGeom prst="rect">
              <a:avLst/>
            </a:prstGeom>
          </p:spPr>
        </p:pic>
      </p:grpSp>
      <p:grpSp>
        <p:nvGrpSpPr>
          <p:cNvPr id="48" name="Group 47"/>
          <p:cNvGrpSpPr/>
          <p:nvPr/>
        </p:nvGrpSpPr>
        <p:grpSpPr>
          <a:xfrm>
            <a:off x="465078" y="5486992"/>
            <a:ext cx="3630006" cy="806668"/>
            <a:chOff x="473587" y="5596819"/>
            <a:chExt cx="3703320" cy="822960"/>
          </a:xfrm>
        </p:grpSpPr>
        <p:sp>
          <p:nvSpPr>
            <p:cNvPr id="8" name="Rectangle 7"/>
            <p:cNvSpPr/>
            <p:nvPr/>
          </p:nvSpPr>
          <p:spPr>
            <a:xfrm>
              <a:off x="473587" y="5596819"/>
              <a:ext cx="3703320" cy="822960"/>
            </a:xfrm>
            <a:prstGeom prst="rect">
              <a:avLst/>
            </a:prstGeom>
            <a:noFill/>
            <a:ln>
              <a:solidFill>
                <a:schemeClr val="tx1">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3885">
                <a:defRPr/>
              </a:pPr>
              <a:r>
                <a:rPr lang="en-US" sz="1567" kern="0" dirty="0">
                  <a:solidFill>
                    <a:schemeClr val="tx1"/>
                  </a:solidFill>
                  <a:ea typeface="Segoe UI" panose="020B0502040204020203" pitchFamily="34" charset="0"/>
                  <a:cs typeface="Segoe UI" panose="020B0502040204020203" pitchFamily="34" charset="0"/>
                </a:rPr>
                <a:t>Workload portability</a:t>
              </a:r>
            </a:p>
          </p:txBody>
        </p:sp>
        <p:pic>
          <p:nvPicPr>
            <p:cNvPr id="123" name="Picture 2"/>
            <p:cNvPicPr>
              <a:picLocks noChangeAspect="1" noChangeArrowheads="1"/>
            </p:cNvPicPr>
            <p:nvPr/>
          </p:nvPicPr>
          <p:blipFill>
            <a:blip r:embed="rId32" cstate="print">
              <a:extLst>
                <a:ext uri="{28A0092B-C50C-407E-A947-70E740481C1C}">
                  <a14:useLocalDpi xmlns:a14="http://schemas.microsoft.com/office/drawing/2010/main" val="0"/>
                </a:ext>
              </a:extLst>
            </a:blip>
            <a:stretch>
              <a:fillRect/>
            </a:stretch>
          </p:blipFill>
          <p:spPr bwMode="auto">
            <a:xfrm>
              <a:off x="1125638" y="5630402"/>
              <a:ext cx="483638" cy="483638"/>
            </a:xfrm>
            <a:prstGeom prst="rect">
              <a:avLst/>
            </a:prstGeom>
            <a:extLst>
              <a:ext uri="{909E8E84-426E-40dd-AFC4-6F175D3DCCD1}">
                <a14:hiddenFill xmlns:a14="http://schemas.microsoft.com/office/drawing/2010/main" xmlns="">
                  <a:solidFill>
                    <a:srgbClr val="FFFFFF"/>
                  </a:solidFill>
                </a14:hiddenFill>
              </a:ext>
            </a:extLst>
          </p:spPr>
        </p:pic>
        <p:pic>
          <p:nvPicPr>
            <p:cNvPr id="3088" name="Picture 16" descr="https://avatars3.githubusercontent.com/u/12563465?v=3&amp;s=200"/>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135539" y="5668116"/>
              <a:ext cx="423134" cy="423134"/>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ww.docker.com/sites/default/files/docker_trusted_registry_icon.png"/>
            <p:cNvPicPr>
              <a:picLocks noChangeAspect="1" noChangeArrowheads="1"/>
            </p:cNvPicPr>
            <p:nvPr/>
          </p:nvPicPr>
          <p:blipFill>
            <a:blip r:embed="rId34" cstate="print">
              <a:biLevel thresh="75000"/>
              <a:extLst>
                <a:ext uri="{28A0092B-C50C-407E-A947-70E740481C1C}">
                  <a14:useLocalDpi xmlns:a14="http://schemas.microsoft.com/office/drawing/2010/main" val="0"/>
                </a:ext>
              </a:extLst>
            </a:blip>
            <a:srcRect/>
            <a:stretch>
              <a:fillRect/>
            </a:stretch>
          </p:blipFill>
          <p:spPr bwMode="auto">
            <a:xfrm>
              <a:off x="3042767" y="5657450"/>
              <a:ext cx="495583" cy="399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p:cNvGrpSpPr/>
          <p:nvPr/>
        </p:nvGrpSpPr>
        <p:grpSpPr>
          <a:xfrm>
            <a:off x="3078938" y="2998212"/>
            <a:ext cx="2634467" cy="1971855"/>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1370" kern="0" dirty="0">
                  <a:solidFill>
                    <a:prstClr val="white"/>
                  </a:solidFill>
                  <a:ea typeface="Segoe UI" panose="020B0502040204020203" pitchFamily="34" charset="0"/>
                  <a:cs typeface="Segoe UI" panose="020B0502040204020203" pitchFamily="34" charset="0"/>
                </a:rPr>
                <a:t>Open source container-based PaaS platforms in Azure</a:t>
              </a:r>
            </a:p>
          </p:txBody>
        </p:sp>
        <p:sp>
          <p:nvSpPr>
            <p:cNvPr id="22" name="Rectangle 21"/>
            <p:cNvSpPr/>
            <p:nvPr/>
          </p:nvSpPr>
          <p:spPr>
            <a:xfrm>
              <a:off x="2400993"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882" kern="0" dirty="0">
                  <a:solidFill>
                    <a:prstClr val="white"/>
                  </a:solidFill>
                  <a:ea typeface="Segoe UI" panose="020B0502040204020203" pitchFamily="34" charset="0"/>
                  <a:cs typeface="Segoe UI" panose="020B0502040204020203" pitchFamily="34" charset="0"/>
                </a:rPr>
                <a:t>Container-ready application platforms that benefit from Azure’s native partitioning, capacity management and high availability</a:t>
              </a:r>
            </a:p>
          </p:txBody>
        </p:sp>
      </p:grpSp>
      <p:grpSp>
        <p:nvGrpSpPr>
          <p:cNvPr id="40" name="Group 39"/>
          <p:cNvGrpSpPr/>
          <p:nvPr/>
        </p:nvGrpSpPr>
        <p:grpSpPr>
          <a:xfrm>
            <a:off x="6192156" y="2998212"/>
            <a:ext cx="2749389" cy="1971855"/>
            <a:chOff x="6062800" y="3057773"/>
            <a:chExt cx="2804918" cy="2011680"/>
          </a:xfrm>
        </p:grpSpPr>
        <p:grpSp>
          <p:nvGrpSpPr>
            <p:cNvPr id="52" name="Group 51"/>
            <p:cNvGrpSpPr/>
            <p:nvPr/>
          </p:nvGrpSpPr>
          <p:grpSpPr>
            <a:xfrm>
              <a:off x="6062800" y="3057773"/>
              <a:ext cx="2804918" cy="2011680"/>
              <a:chOff x="3455327" y="4039982"/>
              <a:chExt cx="997526" cy="1679168"/>
            </a:xfrm>
          </p:grpSpPr>
          <p:sp>
            <p:nvSpPr>
              <p:cNvPr id="11" name="Rectangle 10"/>
              <p:cNvSpPr/>
              <p:nvPr/>
            </p:nvSpPr>
            <p:spPr>
              <a:xfrm>
                <a:off x="3455327" y="4039982"/>
                <a:ext cx="997526"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endParaRPr lang="en-US" sz="1370" kern="0" dirty="0">
                  <a:solidFill>
                    <a:prstClr val="white"/>
                  </a:solidFill>
                  <a:ea typeface="Segoe UI" panose="020B0502040204020203" pitchFamily="34" charset="0"/>
                  <a:cs typeface="Segoe UI" panose="020B0502040204020203" pitchFamily="34" charset="0"/>
                </a:endParaRPr>
              </a:p>
              <a:p>
                <a:pPr algn="ctr" defTabSz="913885">
                  <a:defRPr/>
                </a:pPr>
                <a:r>
                  <a:rPr lang="en-US" sz="1370" kern="0" dirty="0">
                    <a:solidFill>
                      <a:prstClr val="white"/>
                    </a:solidFill>
                    <a:ea typeface="Segoe UI" panose="020B0502040204020203" pitchFamily="34" charset="0"/>
                    <a:cs typeface="Segoe UI" panose="020B0502040204020203" pitchFamily="34" charset="0"/>
                  </a:rPr>
                  <a:t>Azure Container Service (AKS)</a:t>
                </a:r>
              </a:p>
            </p:txBody>
          </p:sp>
          <p:sp>
            <p:nvSpPr>
              <p:cNvPr id="23" name="Rectangle 22"/>
              <p:cNvSpPr/>
              <p:nvPr/>
            </p:nvSpPr>
            <p:spPr>
              <a:xfrm>
                <a:off x="3496890" y="4650167"/>
                <a:ext cx="914400" cy="985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882" kern="0" dirty="0">
                    <a:solidFill>
                      <a:prstClr val="white"/>
                    </a:solidFill>
                    <a:ea typeface="Segoe UI" panose="020B0502040204020203" pitchFamily="34" charset="0"/>
                    <a:cs typeface="Segoe UI" panose="020B0502040204020203" pitchFamily="34" charset="0"/>
                  </a:rPr>
                  <a:t>Optimized container hosting in the cloud with familiar tooling and your choice of orchestrator</a:t>
                </a:r>
              </a:p>
            </p:txBody>
          </p:sp>
        </p:grpSp>
        <p:pic>
          <p:nvPicPr>
            <p:cNvPr id="104" name="Picture 2" descr="https://acomblogimages.blob.core.windows.net:443/media/Default/Windows-Live-Writer/acslogo.png"/>
            <p:cNvPicPr>
              <a:picLocks noChangeAspect="1" noChangeArrowheads="1"/>
            </p:cNvPicPr>
            <p:nvPr/>
          </p:nvPicPr>
          <p:blipFill>
            <a:blip r:embed="rId35" cstate="screen">
              <a:extLst>
                <a:ext uri="{28A0092B-C50C-407E-A947-70E740481C1C}">
                  <a14:useLocalDpi xmlns:a14="http://schemas.microsoft.com/office/drawing/2010/main" val="0"/>
                </a:ext>
              </a:extLst>
            </a:blip>
            <a:srcRect/>
            <a:stretch>
              <a:fillRect/>
            </a:stretch>
          </p:blipFill>
          <p:spPr bwMode="auto">
            <a:xfrm>
              <a:off x="6232899" y="4239836"/>
              <a:ext cx="1315634" cy="6309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273753" y="5268688"/>
            <a:ext cx="11241737" cy="1486935"/>
            <a:chOff x="278398" y="5374105"/>
            <a:chExt cx="11468783" cy="1516966"/>
          </a:xfrm>
        </p:grpSpPr>
        <p:sp>
          <p:nvSpPr>
            <p:cNvPr id="108" name="Rectangle 107"/>
            <p:cNvSpPr/>
            <p:nvPr/>
          </p:nvSpPr>
          <p:spPr>
            <a:xfrm>
              <a:off x="6315390"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1600" kern="0" dirty="0">
                  <a:solidFill>
                    <a:srgbClr val="FFFFFF"/>
                  </a:solidFill>
                  <a:ea typeface="Segoe UI" panose="020B0502040204020203" pitchFamily="34" charset="0"/>
                  <a:cs typeface="Segoe UI" panose="020B0502040204020203" pitchFamily="34" charset="0"/>
                </a:rPr>
                <a:t>Azure Stack</a:t>
              </a:r>
            </a:p>
          </p:txBody>
        </p:sp>
        <p:sp>
          <p:nvSpPr>
            <p:cNvPr id="105" name="Rectangle 104"/>
            <p:cNvSpPr/>
            <p:nvPr/>
          </p:nvSpPr>
          <p:spPr>
            <a:xfrm>
              <a:off x="76234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sz="1600" kern="0" dirty="0">
                  <a:solidFill>
                    <a:srgbClr val="FFFFFF"/>
                  </a:solidFill>
                  <a:ea typeface="Segoe UI" panose="020B0502040204020203" pitchFamily="34" charset="0"/>
                  <a:cs typeface="Segoe UI" panose="020B0502040204020203" pitchFamily="34" charset="0"/>
                </a:rPr>
                <a:t>Windows Server</a:t>
              </a:r>
            </a:p>
          </p:txBody>
        </p:sp>
        <p:sp>
          <p:nvSpPr>
            <p:cNvPr id="107" name="Rectangle 106"/>
            <p:cNvSpPr/>
            <p:nvPr/>
          </p:nvSpPr>
          <p:spPr>
            <a:xfrm>
              <a:off x="3524876" y="647500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sz="1600" kern="0" dirty="0">
                  <a:solidFill>
                    <a:srgbClr val="FFFFFF"/>
                  </a:solidFill>
                  <a:ea typeface="Segoe UI" panose="020B0502040204020203" pitchFamily="34" charset="0"/>
                  <a:cs typeface="Segoe UI" panose="020B0502040204020203" pitchFamily="34" charset="0"/>
                </a:rPr>
                <a:t>Linux</a:t>
              </a:r>
            </a:p>
          </p:txBody>
        </p:sp>
        <p:sp>
          <p:nvSpPr>
            <p:cNvPr id="110" name="Rectangle 109"/>
            <p:cNvSpPr/>
            <p:nvPr/>
          </p:nvSpPr>
          <p:spPr>
            <a:xfrm>
              <a:off x="9158133" y="6481356"/>
              <a:ext cx="2589048" cy="4097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85">
                <a:defRPr/>
              </a:pPr>
              <a:r>
                <a:rPr lang="en-US" sz="1600" kern="0" dirty="0">
                  <a:solidFill>
                    <a:srgbClr val="FFFFFF"/>
                  </a:solidFill>
                  <a:ea typeface="Segoe UI" panose="020B0502040204020203" pitchFamily="34" charset="0"/>
                  <a:cs typeface="Segoe UI" panose="020B0502040204020203" pitchFamily="34" charset="0"/>
                </a:rPr>
                <a:t>Your own platform</a:t>
              </a:r>
            </a:p>
          </p:txBody>
        </p:sp>
        <p:sp>
          <p:nvSpPr>
            <p:cNvPr id="37" name="Up-Down Arrow 36"/>
            <p:cNvSpPr/>
            <p:nvPr/>
          </p:nvSpPr>
          <p:spPr bwMode="auto">
            <a:xfrm>
              <a:off x="278398" y="5374105"/>
              <a:ext cx="397270" cy="1299411"/>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995371" y="2998212"/>
            <a:ext cx="1637301" cy="1971855"/>
            <a:chOff x="1014591" y="3057773"/>
            <a:chExt cx="1670369" cy="2011680"/>
          </a:xfrm>
        </p:grpSpPr>
        <p:grpSp>
          <p:nvGrpSpPr>
            <p:cNvPr id="50" name="Group 49"/>
            <p:cNvGrpSpPr/>
            <p:nvPr/>
          </p:nvGrpSpPr>
          <p:grpSpPr>
            <a:xfrm>
              <a:off x="1014591" y="3057773"/>
              <a:ext cx="1670369" cy="201168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1370" kern="0" dirty="0">
                    <a:solidFill>
                      <a:prstClr val="white"/>
                    </a:solidFill>
                    <a:ea typeface="Segoe UI" panose="020B0502040204020203" pitchFamily="34" charset="0"/>
                    <a:cs typeface="Segoe UI" panose="020B0502040204020203" pitchFamily="34" charset="0"/>
                  </a:rPr>
                  <a:t>Docker VM Extension for Azure</a:t>
                </a:r>
              </a:p>
            </p:txBody>
          </p:sp>
          <p:sp>
            <p:nvSpPr>
              <p:cNvPr id="21" name="Rectangle 20"/>
              <p:cNvSpPr/>
              <p:nvPr/>
            </p:nvSpPr>
            <p:spPr>
              <a:xfrm>
                <a:off x="1280160" y="4650167"/>
                <a:ext cx="914400" cy="98586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882" kern="0" dirty="0">
                    <a:solidFill>
                      <a:prstClr val="white"/>
                    </a:solidFill>
                    <a:ea typeface="Segoe UI" panose="020B0502040204020203" pitchFamily="34" charset="0"/>
                    <a:cs typeface="Segoe UI" panose="020B0502040204020203" pitchFamily="34" charset="0"/>
                  </a:rPr>
                  <a:t>Easy and programmatic way to add Docker capabilities to your VMs</a:t>
                </a:r>
              </a:p>
            </p:txBody>
          </p:sp>
        </p:grpSp>
        <p:pic>
          <p:nvPicPr>
            <p:cNvPr id="3098" name="Picture 26" descr="https://upload.wikimedia.org/wikipedia/commons/a/af/Tux.png"/>
            <p:cNvPicPr>
              <a:picLocks noChangeAspect="1" noChangeArrowheads="1"/>
            </p:cNvPicPr>
            <p:nvPr/>
          </p:nvPicPr>
          <p:blipFill>
            <a:blip r:embed="rId36" cstate="print">
              <a:biLevel thresh="50000"/>
              <a:extLst>
                <a:ext uri="{28A0092B-C50C-407E-A947-70E740481C1C}">
                  <a14:useLocalDpi xmlns:a14="http://schemas.microsoft.com/office/drawing/2010/main" val="0"/>
                </a:ext>
              </a:extLst>
            </a:blip>
            <a:srcRect/>
            <a:stretch>
              <a:fillRect/>
            </a:stretch>
          </p:blipFill>
          <p:spPr bwMode="auto">
            <a:xfrm>
              <a:off x="1696491" y="4465164"/>
              <a:ext cx="351230" cy="416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9392453" y="2996405"/>
            <a:ext cx="1983646" cy="1971855"/>
            <a:chOff x="9199566" y="3055930"/>
            <a:chExt cx="2023709" cy="2011680"/>
          </a:xfrm>
        </p:grpSpPr>
        <p:grpSp>
          <p:nvGrpSpPr>
            <p:cNvPr id="41" name="Group 40"/>
            <p:cNvGrpSpPr/>
            <p:nvPr/>
          </p:nvGrpSpPr>
          <p:grpSpPr>
            <a:xfrm>
              <a:off x="9212800" y="3055930"/>
              <a:ext cx="2010475" cy="2011680"/>
              <a:chOff x="9212800" y="3055930"/>
              <a:chExt cx="2010475" cy="2011680"/>
            </a:xfrm>
          </p:grpSpPr>
          <p:sp>
            <p:nvSpPr>
              <p:cNvPr id="77" name="Rectangle 76"/>
              <p:cNvSpPr/>
              <p:nvPr/>
            </p:nvSpPr>
            <p:spPr>
              <a:xfrm>
                <a:off x="9212800" y="3055930"/>
                <a:ext cx="2010475" cy="2011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1370" kern="0" dirty="0">
                    <a:solidFill>
                      <a:prstClr val="white"/>
                    </a:solidFill>
                    <a:ea typeface="Segoe UI" panose="020B0502040204020203" pitchFamily="34" charset="0"/>
                    <a:cs typeface="Segoe UI" panose="020B0502040204020203" pitchFamily="34" charset="0"/>
                  </a:rPr>
                  <a:t>Azure Marketplace container partners</a:t>
                </a:r>
              </a:p>
            </p:txBody>
          </p:sp>
          <p:pic>
            <p:nvPicPr>
              <p:cNvPr id="3082" name="Picture 10" descr="http://www.vreference.com/wp-content/uploads/2014/06/coreos-wordmark-vert-color.png"/>
              <p:cNvPicPr>
                <a:picLocks noChangeAspect="1" noChangeArrowheads="1"/>
              </p:cNvPicPr>
              <p:nvPr/>
            </p:nvPicPr>
            <p:blipFill>
              <a:blip r:embed="rId37" cstate="print">
                <a:biLevel thresh="75000"/>
                <a:extLst>
                  <a:ext uri="{28A0092B-C50C-407E-A947-70E740481C1C}">
                    <a14:useLocalDpi xmlns:a14="http://schemas.microsoft.com/office/drawing/2010/main" val="0"/>
                  </a:ext>
                </a:extLst>
              </a:blip>
              <a:srcRect/>
              <a:stretch>
                <a:fillRect/>
              </a:stretch>
            </p:blipFill>
            <p:spPr bwMode="auto">
              <a:xfrm>
                <a:off x="9350323" y="4191949"/>
                <a:ext cx="348647" cy="45135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17">
                <a:clrChange>
                  <a:clrFrom>
                    <a:srgbClr val="FFFFFF"/>
                  </a:clrFrom>
                  <a:clrTo>
                    <a:srgbClr val="FFFFFF">
                      <a:alpha val="0"/>
                    </a:srgbClr>
                  </a:clrTo>
                </a:clrChange>
                <a:biLevel thresh="75000"/>
              </a:blip>
              <a:stretch>
                <a:fillRect/>
              </a:stretch>
            </p:blipFill>
            <p:spPr>
              <a:xfrm>
                <a:off x="10185140" y="4326528"/>
                <a:ext cx="792163" cy="288920"/>
              </a:xfrm>
              <a:prstGeom prst="rect">
                <a:avLst/>
              </a:prstGeom>
            </p:spPr>
          </p:pic>
          <p:pic>
            <p:nvPicPr>
              <p:cNvPr id="3084" name="Picture 12" descr="https://blog.docker.com/media/Rancher-Logo-Final-1.png"/>
              <p:cNvPicPr>
                <a:picLocks noChangeAspect="1" noChangeArrowheads="1"/>
              </p:cNvPicPr>
              <p:nvPr/>
            </p:nvPicPr>
            <p:blipFill>
              <a:blip r:embed="rId38" cstate="print">
                <a:biLevel thresh="75000"/>
                <a:extLst>
                  <a:ext uri="{28A0092B-C50C-407E-A947-70E740481C1C}">
                    <a14:useLocalDpi xmlns:a14="http://schemas.microsoft.com/office/drawing/2010/main" val="0"/>
                  </a:ext>
                </a:extLst>
              </a:blip>
              <a:srcRect/>
              <a:stretch>
                <a:fillRect/>
              </a:stretch>
            </p:blipFill>
            <p:spPr bwMode="auto">
              <a:xfrm>
                <a:off x="10200139" y="4612515"/>
                <a:ext cx="743625" cy="44617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developer.ubuntu.com/static/devportal_uploaded/050b5c04-a4d3-4268-b529-88374c23c439-cms_page_media/315/snappy.png"/>
              <p:cNvPicPr>
                <a:picLocks noChangeAspect="1" noChangeArrowheads="1"/>
              </p:cNvPicPr>
              <p:nvPr/>
            </p:nvPicPr>
            <p:blipFill>
              <a:blip r:embed="rId39" cstate="print">
                <a:biLevel thresh="50000"/>
                <a:extLst>
                  <a:ext uri="{28A0092B-C50C-407E-A947-70E740481C1C}">
                    <a14:useLocalDpi xmlns:a14="http://schemas.microsoft.com/office/drawing/2010/main" val="0"/>
                  </a:ext>
                </a:extLst>
              </a:blip>
              <a:srcRect/>
              <a:stretch>
                <a:fillRect/>
              </a:stretch>
            </p:blipFill>
            <p:spPr bwMode="auto">
              <a:xfrm>
                <a:off x="9541374" y="4595168"/>
                <a:ext cx="542507" cy="384076"/>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Rectangle 77"/>
            <p:cNvSpPr/>
            <p:nvPr/>
          </p:nvSpPr>
          <p:spPr>
            <a:xfrm>
              <a:off x="9199566" y="3718783"/>
              <a:ext cx="2011680" cy="100533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882" kern="0" dirty="0">
                  <a:solidFill>
                    <a:prstClr val="white"/>
                  </a:solidFill>
                  <a:ea typeface="Segoe UI" panose="020B0502040204020203" pitchFamily="34" charset="0"/>
                  <a:cs typeface="Segoe UI" panose="020B0502040204020203" pitchFamily="34" charset="0"/>
                </a:rPr>
                <a:t>Partner solutions that address management challenges of containers</a:t>
              </a:r>
            </a:p>
          </p:txBody>
        </p:sp>
      </p:grpSp>
      <mc:AlternateContent xmlns:mc="http://schemas.openxmlformats.org/markup-compatibility/2006" xmlns:p14="http://schemas.microsoft.com/office/powerpoint/2010/main">
        <mc:Choice Requires="p14">
          <p:contentPart p14:bwMode="auto" r:id="rId40">
            <p14:nvContentPartPr>
              <p14:cNvPr id="20" name="Ink 19"/>
              <p14:cNvContentPartPr/>
              <p14:nvPr/>
            </p14:nvContentPartPr>
            <p14:xfrm>
              <a:off x="1510350" y="2835303"/>
              <a:ext cx="240" cy="240"/>
            </p14:xfrm>
          </p:contentPart>
        </mc:Choice>
        <mc:Fallback xmlns="">
          <p:pic>
            <p:nvPicPr>
              <p:cNvPr id="20" name="Ink 19"/>
              <p:cNvPicPr/>
              <p:nvPr/>
            </p:nvPicPr>
            <p:blipFill/>
            <p:spPr/>
          </p:pic>
        </mc:Fallback>
      </mc:AlternateContent>
      <mc:AlternateContent xmlns:mc="http://schemas.openxmlformats.org/markup-compatibility/2006" xmlns:p14="http://schemas.microsoft.com/office/powerpoint/2010/main">
        <mc:Choice Requires="p14">
          <p:contentPart p14:bwMode="auto" r:id="rId41">
            <p14:nvContentPartPr>
              <p14:cNvPr id="24" name="Ink 23"/>
              <p14:cNvContentPartPr/>
              <p14:nvPr/>
            </p14:nvContentPartPr>
            <p14:xfrm>
              <a:off x="1716720" y="2642131"/>
              <a:ext cx="3600" cy="240"/>
            </p14:xfrm>
          </p:contentPart>
        </mc:Choice>
        <mc:Fallback xmlns="">
          <p:pic>
            <p:nvPicPr>
              <p:cNvPr id="24" name="Ink 23"/>
              <p:cNvPicPr/>
              <p:nvPr/>
            </p:nvPicPr>
            <p:blipFill>
              <a:blip r:embed="rId47"/>
              <a:stretch>
                <a:fillRect/>
              </a:stretch>
            </p:blipFill>
            <p:spPr>
              <a:xfrm>
                <a:off x="1712274" y="2637939"/>
                <a:ext cx="1125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Ink 26"/>
              <p14:cNvContentPartPr/>
              <p14:nvPr/>
            </p14:nvContentPartPr>
            <p14:xfrm>
              <a:off x="-1216768" y="4948924"/>
              <a:ext cx="240" cy="240"/>
            </p14:xfrm>
          </p:contentPart>
        </mc:Choice>
        <mc:Fallback xmlns="">
          <p:pic>
            <p:nvPicPr>
              <p:cNvPr id="27" name="Ink 26"/>
              <p:cNvPicPr/>
              <p:nvPr/>
            </p:nvPicPr>
            <p:blipFill/>
            <p:spPr/>
          </p:pic>
        </mc:Fallback>
      </mc:AlternateContent>
      <mc:AlternateContent xmlns:mc="http://schemas.openxmlformats.org/markup-compatibility/2006" xmlns:p14="http://schemas.microsoft.com/office/powerpoint/2010/main">
        <mc:Choice Requires="p14">
          <p:contentPart p14:bwMode="auto" r:id="rId49">
            <p14:nvContentPartPr>
              <p14:cNvPr id="32" name="Ink 31"/>
              <p14:cNvContentPartPr/>
              <p14:nvPr/>
            </p14:nvContentPartPr>
            <p14:xfrm>
              <a:off x="-1057431" y="3497643"/>
              <a:ext cx="240" cy="3360"/>
            </p14:xfrm>
          </p:contentPart>
        </mc:Choice>
        <mc:Fallback xmlns="">
          <p:pic>
            <p:nvPicPr>
              <p:cNvPr id="32" name="Ink 31"/>
              <p:cNvPicPr/>
              <p:nvPr/>
            </p:nvPicPr>
            <p:blipFill>
              <a:blip r:embed="rId50"/>
              <a:stretch>
                <a:fillRect/>
              </a:stretch>
            </p:blipFill>
            <p:spPr>
              <a:xfrm>
                <a:off x="-1061661" y="3493572"/>
                <a:ext cx="8400" cy="11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p14:cNvContentPartPr/>
              <p14:nvPr/>
            </p14:nvContentPartPr>
            <p14:xfrm>
              <a:off x="1091129" y="3271354"/>
              <a:ext cx="58552" cy="16797"/>
            </p14:xfrm>
          </p:contentPart>
        </mc:Choice>
        <mc:Fallback xmlns="">
          <p:pic>
            <p:nvPicPr>
              <p:cNvPr id="35" name="Ink 34"/>
              <p:cNvPicPr/>
              <p:nvPr/>
            </p:nvPicPr>
            <p:blipFill/>
            <p:spPr/>
          </p:pic>
        </mc:Fallback>
      </mc:AlternateContent>
      <p:pic>
        <p:nvPicPr>
          <p:cNvPr id="97"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5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4320431" y="4480786"/>
            <a:ext cx="1171981" cy="301558"/>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p:cNvGrpSpPr/>
          <p:nvPr/>
        </p:nvGrpSpPr>
        <p:grpSpPr>
          <a:xfrm>
            <a:off x="2997225" y="4218026"/>
            <a:ext cx="1162171" cy="736316"/>
            <a:chOff x="8924482" y="242803"/>
            <a:chExt cx="1162171" cy="736316"/>
          </a:xfrm>
        </p:grpSpPr>
        <p:pic>
          <p:nvPicPr>
            <p:cNvPr id="134" name="Picture 133">
              <a:extLst>
                <a:ext uri="{FF2B5EF4-FFF2-40B4-BE49-F238E27FC236}">
                  <a16:creationId xmlns:a16="http://schemas.microsoft.com/office/drawing/2014/main" id="{2021F700-9289-444E-B6EC-B62E514B1657}"/>
                </a:ext>
              </a:extLst>
            </p:cNvPr>
            <p:cNvPicPr>
              <a:picLocks noChangeAspect="1" noChangeArrowheads="1"/>
            </p:cNvPicPr>
            <p:nvPr/>
          </p:nvPicPr>
          <p:blipFill>
            <a:blip r:embed="rId53">
              <a:duotone>
                <a:prstClr val="black"/>
                <a:schemeClr val="tx2">
                  <a:tint val="45000"/>
                  <a:satMod val="400000"/>
                </a:schemeClr>
              </a:duotone>
            </a:blip>
            <a:stretch>
              <a:fillRect/>
            </a:stretch>
          </p:blipFill>
          <p:spPr bwMode="auto">
            <a:xfrm>
              <a:off x="9224805" y="242803"/>
              <a:ext cx="566201" cy="377467"/>
            </a:xfrm>
            <a:prstGeom prst="rect">
              <a:avLst/>
            </a:prstGeom>
            <a:extLst>
              <a:ext uri="{909E8E84-426E-40DD-AFC4-6F175D3DCCD1}">
                <a14:hiddenFill xmlns:a14="http://schemas.microsoft.com/office/drawing/2010/main">
                  <a:solidFill>
                    <a:srgbClr val="FFFFFF"/>
                  </a:solidFill>
                </a14:hiddenFill>
              </a:ext>
            </a:extLst>
          </p:spPr>
        </p:pic>
        <p:sp>
          <p:nvSpPr>
            <p:cNvPr id="135" name="Rectangle 134"/>
            <p:cNvSpPr/>
            <p:nvPr/>
          </p:nvSpPr>
          <p:spPr>
            <a:xfrm>
              <a:off x="8924482" y="633829"/>
              <a:ext cx="1162171" cy="34529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885">
                <a:defRPr/>
              </a:pPr>
              <a:r>
                <a:rPr lang="en-US" sz="882" kern="0" dirty="0">
                  <a:solidFill>
                    <a:schemeClr val="tx1"/>
                  </a:solidFill>
                  <a:ea typeface="Segoe UI" panose="020B0502040204020203" pitchFamily="34" charset="0"/>
                  <a:cs typeface="Segoe UI" panose="020B0502040204020203" pitchFamily="34" charset="0"/>
                </a:rPr>
                <a:t>Pivotal </a:t>
              </a:r>
              <a:br>
                <a:rPr lang="en-US" sz="882" kern="0" dirty="0">
                  <a:solidFill>
                    <a:schemeClr val="tx1"/>
                  </a:solidFill>
                  <a:ea typeface="Segoe UI" panose="020B0502040204020203" pitchFamily="34" charset="0"/>
                  <a:cs typeface="Segoe UI" panose="020B0502040204020203" pitchFamily="34" charset="0"/>
                </a:rPr>
              </a:br>
              <a:r>
                <a:rPr lang="en-US" sz="882" kern="0" dirty="0">
                  <a:solidFill>
                    <a:schemeClr val="tx1"/>
                  </a:solidFill>
                  <a:ea typeface="Segoe UI" panose="020B0502040204020203" pitchFamily="34" charset="0"/>
                  <a:cs typeface="Segoe UI" panose="020B0502040204020203" pitchFamily="34" charset="0"/>
                </a:rPr>
                <a:t>Cloud Foundry</a:t>
              </a:r>
            </a:p>
          </p:txBody>
        </p:sp>
      </p:grpSp>
      <p:pic>
        <p:nvPicPr>
          <p:cNvPr id="114" name="Picture 113">
            <a:extLst>
              <a:ext uri="{FF2B5EF4-FFF2-40B4-BE49-F238E27FC236}">
                <a16:creationId xmlns:a16="http://schemas.microsoft.com/office/drawing/2014/main" id="{C10ED759-DE2E-884A-9C6F-E3517A4E1F75}"/>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7909067" y="4169170"/>
            <a:ext cx="628495" cy="609816"/>
          </a:xfrm>
          <a:prstGeom prst="rect">
            <a:avLst/>
          </a:prstGeom>
        </p:spPr>
      </p:pic>
    </p:spTree>
    <p:extLst>
      <p:ext uri="{BB962C8B-B14F-4D97-AF65-F5344CB8AC3E}">
        <p14:creationId xmlns:p14="http://schemas.microsoft.com/office/powerpoint/2010/main" val="2087499157"/>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show="0">
  <p:cSld>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1" y="487"/>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p:nvPr>
        </p:nvSpPr>
        <p:spPr/>
        <p:txBody>
          <a:bodyPr/>
          <a:lstStyle/>
          <a:p>
            <a:r>
              <a:rPr lang="en-US" dirty="0"/>
              <a:t>Azure Container Service (today)</a:t>
            </a:r>
          </a:p>
        </p:txBody>
      </p:sp>
      <p:pic>
        <p:nvPicPr>
          <p:cNvPr id="6" name="Picture 5">
            <a:extLst>
              <a:ext uri="{FF2B5EF4-FFF2-40B4-BE49-F238E27FC236}">
                <a16:creationId xmlns:a16="http://schemas.microsoft.com/office/drawing/2014/main" id="{D7163139-0819-43CC-BFA3-8CA50BB1F9C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18645" y="1113236"/>
            <a:ext cx="11429414" cy="5367477"/>
          </a:xfrm>
          <a:prstGeom prst="rect">
            <a:avLst/>
          </a:prstGeom>
          <a:ln>
            <a:noFill/>
          </a:ln>
          <a:effectLst/>
        </p:spPr>
      </p:pic>
    </p:spTree>
    <p:extLst>
      <p:ext uri="{BB962C8B-B14F-4D97-AF65-F5344CB8AC3E}">
        <p14:creationId xmlns:p14="http://schemas.microsoft.com/office/powerpoint/2010/main" val="185229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Ref idx="1003">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a:xfrm>
            <a:off x="263899" y="170708"/>
            <a:ext cx="11655840" cy="954570"/>
          </a:xfrm>
        </p:spPr>
        <p:txBody>
          <a:bodyPr/>
          <a:lstStyle/>
          <a:p>
            <a:r>
              <a:rPr lang="en-US" dirty="0"/>
              <a:t>Azure Container Service (today)</a:t>
            </a:r>
            <a:endParaRPr lang="en-US" i="1" dirty="0"/>
          </a:p>
        </p:txBody>
      </p:sp>
      <p:sp>
        <p:nvSpPr>
          <p:cNvPr id="4" name="Text Placeholder 3"/>
          <p:cNvSpPr>
            <a:spLocks noGrp="1"/>
          </p:cNvSpPr>
          <p:nvPr>
            <p:ph idx="1"/>
          </p:nvPr>
        </p:nvSpPr>
        <p:spPr>
          <a:xfrm>
            <a:off x="263899" y="1153876"/>
            <a:ext cx="11543291" cy="5304349"/>
          </a:xfrm>
        </p:spPr>
        <p:txBody>
          <a:bodyPr>
            <a:normAutofit lnSpcReduction="10000"/>
          </a:bodyPr>
          <a:lstStyle/>
          <a:p>
            <a:r>
              <a:rPr lang="en-US" sz="2745" dirty="0"/>
              <a:t>Managed delivery of optimized container hosting solution</a:t>
            </a:r>
          </a:p>
          <a:p>
            <a:r>
              <a:rPr lang="en-US" sz="2745" dirty="0"/>
              <a:t>Orchestrate container applications using popular </a:t>
            </a:r>
            <a:br>
              <a:rPr lang="en-US" sz="2745" dirty="0"/>
            </a:br>
            <a:r>
              <a:rPr lang="en-US" sz="2745" dirty="0"/>
              <a:t>open source tooling</a:t>
            </a:r>
          </a:p>
          <a:p>
            <a:r>
              <a:rPr lang="en-US" sz="2745" dirty="0"/>
              <a:t>Choose your orchestrator:</a:t>
            </a:r>
          </a:p>
          <a:p>
            <a:pPr lvl="1">
              <a:lnSpc>
                <a:spcPct val="100000"/>
              </a:lnSpc>
            </a:pPr>
            <a:r>
              <a:rPr lang="en-US" sz="1961" dirty="0"/>
              <a:t>Kubernetes</a:t>
            </a:r>
          </a:p>
          <a:p>
            <a:pPr lvl="1">
              <a:lnSpc>
                <a:spcPct val="100000"/>
              </a:lnSpc>
            </a:pPr>
            <a:r>
              <a:rPr lang="en-US" sz="1961" dirty="0"/>
              <a:t>Docker</a:t>
            </a:r>
          </a:p>
          <a:p>
            <a:pPr lvl="1">
              <a:lnSpc>
                <a:spcPct val="100000"/>
              </a:lnSpc>
            </a:pPr>
            <a:r>
              <a:rPr lang="en-US" sz="1961" dirty="0"/>
              <a:t>Mesosphere DC/OS</a:t>
            </a:r>
          </a:p>
          <a:p>
            <a:r>
              <a:rPr lang="en-US" sz="2745" dirty="0"/>
              <a:t>Migrate container workloads to and from Azure</a:t>
            </a:r>
          </a:p>
          <a:p>
            <a:r>
              <a:rPr lang="en-US" sz="2745" dirty="0"/>
              <a:t>Full support from Microsoft / Docker / Mesosphere  </a:t>
            </a:r>
          </a:p>
          <a:p>
            <a:r>
              <a:rPr lang="en-US" sz="2745" dirty="0"/>
              <a:t>Leverage Azure Platform capabilities</a:t>
            </a:r>
          </a:p>
          <a:p>
            <a:pPr lvl="1"/>
            <a:r>
              <a:rPr lang="en-US" sz="1961" dirty="0"/>
              <a:t>VM Scale Sets</a:t>
            </a:r>
          </a:p>
          <a:p>
            <a:pPr lvl="1"/>
            <a:r>
              <a:rPr lang="en-US" sz="1961" dirty="0"/>
              <a:t>Networking</a:t>
            </a:r>
          </a:p>
          <a:p>
            <a:pPr lvl="1"/>
            <a:r>
              <a:rPr lang="en-US" sz="1961" dirty="0"/>
              <a:t>Security</a:t>
            </a:r>
          </a:p>
        </p:txBody>
      </p:sp>
      <p:grpSp>
        <p:nvGrpSpPr>
          <p:cNvPr id="7" name="Group 6"/>
          <p:cNvGrpSpPr/>
          <p:nvPr/>
        </p:nvGrpSpPr>
        <p:grpSpPr>
          <a:xfrm>
            <a:off x="9905806" y="142109"/>
            <a:ext cx="2155227" cy="2360663"/>
            <a:chOff x="7527752" y="411348"/>
            <a:chExt cx="4396888" cy="4815997"/>
          </a:xfrm>
        </p:grpSpPr>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37991"/>
            <a:stretch/>
          </p:blipFill>
          <p:spPr>
            <a:xfrm>
              <a:off x="8479086" y="4272093"/>
              <a:ext cx="1922888" cy="955252"/>
            </a:xfrm>
            <a:prstGeom prst="rect">
              <a:avLst/>
            </a:prstGeom>
          </p:spPr>
        </p:pic>
        <p:pic>
          <p:nvPicPr>
            <p:cNvPr id="9" name="Picture 8"/>
            <p:cNvPicPr>
              <a:picLocks noChangeAspect="1"/>
            </p:cNvPicPr>
            <p:nvPr/>
          </p:nvPicPr>
          <p:blipFill>
            <a:blip r:embed="rId6"/>
            <a:stretch>
              <a:fillRect/>
            </a:stretch>
          </p:blipFill>
          <p:spPr>
            <a:xfrm>
              <a:off x="7527752" y="411348"/>
              <a:ext cx="4396888" cy="4162368"/>
            </a:xfrm>
            <a:prstGeom prst="rect">
              <a:avLst/>
            </a:prstGeom>
          </p:spPr>
        </p:pic>
        <p:pic>
          <p:nvPicPr>
            <p:cNvPr id="10" name="Picture 6" descr="http://blog.docker.com/media/docker-whales-transparent.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10180783" y="2710266"/>
              <a:ext cx="1558894" cy="129803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12BD5EB3-D388-7D4F-A08E-F691D72B2A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7708" y="1162245"/>
            <a:ext cx="696196" cy="675505"/>
          </a:xfrm>
          <a:prstGeom prst="rect">
            <a:avLst/>
          </a:prstGeom>
        </p:spPr>
      </p:pic>
    </p:spTree>
    <p:extLst>
      <p:ext uri="{BB962C8B-B14F-4D97-AF65-F5344CB8AC3E}">
        <p14:creationId xmlns:p14="http://schemas.microsoft.com/office/powerpoint/2010/main" val="976590007"/>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show="0">
  <p:cSld>
    <p:bg>
      <p:bgRef idx="1003">
        <a:schemeClr val="bg1"/>
      </p:bgRef>
    </p:bg>
    <p:spTree>
      <p:nvGrpSpPr>
        <p:cNvPr id="1" name=""/>
        <p:cNvGrpSpPr/>
        <p:nvPr/>
      </p:nvGrpSpPr>
      <p:grpSpPr>
        <a:xfrm>
          <a:off x="0" y="0"/>
          <a:ext cx="0" cy="0"/>
          <a:chOff x="0" y="0"/>
          <a:chExt cx="0" cy="0"/>
        </a:xfrm>
      </p:grpSpPr>
      <p:sp>
        <p:nvSpPr>
          <p:cNvPr id="4" name="Content Placeholder 2"/>
          <p:cNvSpPr txBox="1">
            <a:spLocks/>
          </p:cNvSpPr>
          <p:nvPr/>
        </p:nvSpPr>
        <p:spPr>
          <a:xfrm>
            <a:off x="119963" y="1312902"/>
            <a:ext cx="4979593" cy="4752375"/>
          </a:xfrm>
          <a:prstGeom prst="rect">
            <a:avLst/>
          </a:prstGeom>
          <a:noFill/>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Container hosting solution </a:t>
            </a:r>
            <a:br>
              <a:rPr lang="en-US" sz="2400" dirty="0">
                <a:solidFill>
                  <a:schemeClr val="tx1"/>
                </a:solidFill>
                <a:latin typeface="Segoe UI Semibold" panose="020B0702040204020203" pitchFamily="34" charset="0"/>
                <a:cs typeface="Segoe UI Semibold" panose="020B0702040204020203" pitchFamily="34" charset="0"/>
              </a:rPr>
            </a:br>
            <a:r>
              <a:rPr lang="en-US" sz="2400" dirty="0">
                <a:solidFill>
                  <a:schemeClr val="tx1"/>
                </a:solidFill>
                <a:latin typeface="Segoe UI Semibold" panose="020B0702040204020203" pitchFamily="34" charset="0"/>
                <a:cs typeface="Segoe UI Semibold" panose="020B0702040204020203" pitchFamily="34" charset="0"/>
              </a:rPr>
              <a:t>optimized for Azure</a:t>
            </a:r>
          </a:p>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Azure-hosted control plane</a:t>
            </a:r>
          </a:p>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Only pay for resource consumption</a:t>
            </a:r>
          </a:p>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Automated upgrades, self-healing, easy scaling</a:t>
            </a:r>
          </a:p>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Ease Kubernetes management with open source upstream portability</a:t>
            </a:r>
          </a:p>
          <a:p>
            <a:pPr marL="0" indent="0" defTabSz="913957">
              <a:lnSpc>
                <a:spcPct val="100000"/>
              </a:lnSpc>
              <a:spcBef>
                <a:spcPts val="0"/>
              </a:spcBef>
              <a:spcAft>
                <a:spcPts val="1175"/>
              </a:spcAft>
              <a:buClr>
                <a:srgbClr val="FFFFFF"/>
              </a:buClr>
              <a:buNone/>
              <a:defRPr/>
            </a:pPr>
            <a:r>
              <a:rPr lang="en-US" sz="2400" dirty="0">
                <a:solidFill>
                  <a:schemeClr val="tx1"/>
                </a:solidFill>
                <a:latin typeface="Segoe UI Semibold" panose="020B0702040204020203" pitchFamily="34" charset="0"/>
                <a:cs typeface="Segoe UI Semibold" panose="020B0702040204020203" pitchFamily="34" charset="0"/>
              </a:rPr>
              <a:t>Deploy alternative orchestrators (Docker, </a:t>
            </a:r>
            <a:r>
              <a:rPr lang="en-US" sz="2400" dirty="0" err="1">
                <a:solidFill>
                  <a:schemeClr val="tx1"/>
                </a:solidFill>
                <a:latin typeface="Segoe UI Semibold" panose="020B0702040204020203" pitchFamily="34" charset="0"/>
                <a:cs typeface="Segoe UI Semibold" panose="020B0702040204020203" pitchFamily="34" charset="0"/>
              </a:rPr>
              <a:t>Mesos</a:t>
            </a:r>
            <a:r>
              <a:rPr lang="en-US" sz="2400" dirty="0">
                <a:solidFill>
                  <a:schemeClr val="tx1"/>
                </a:solidFill>
                <a:latin typeface="Segoe UI Semibold" panose="020B0702040204020203" pitchFamily="34" charset="0"/>
                <a:cs typeface="Segoe UI Semibold" panose="020B0702040204020203" pitchFamily="34" charset="0"/>
              </a:rPr>
              <a:t> DC/OS)</a:t>
            </a:r>
          </a:p>
        </p:txBody>
      </p:sp>
      <p:sp>
        <p:nvSpPr>
          <p:cNvPr id="6" name="AutoShape 3"/>
          <p:cNvSpPr>
            <a:spLocks noChangeAspect="1" noChangeArrowheads="1" noTextEdit="1"/>
          </p:cNvSpPr>
          <p:nvPr/>
        </p:nvSpPr>
        <p:spPr bwMode="auto">
          <a:xfrm>
            <a:off x="7962049" y="1812467"/>
            <a:ext cx="3964873" cy="375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34" name="Title 1"/>
          <p:cNvSpPr txBox="1">
            <a:spLocks/>
          </p:cNvSpPr>
          <p:nvPr/>
        </p:nvSpPr>
        <p:spPr>
          <a:xfrm>
            <a:off x="224306" y="159262"/>
            <a:ext cx="11538343" cy="1325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00" dirty="0"/>
              <a:t>Azure Container Service (AKS)</a:t>
            </a:r>
            <a:br>
              <a:rPr lang="en-US" sz="4000" dirty="0"/>
            </a:br>
            <a:r>
              <a:rPr lang="en-US" sz="2800" i="1" dirty="0"/>
              <a:t>Simplify the deployment, management, and operations of Kubernetes</a:t>
            </a:r>
          </a:p>
        </p:txBody>
      </p:sp>
      <p:pic>
        <p:nvPicPr>
          <p:cNvPr id="9" name="Picture 8">
            <a:extLst>
              <a:ext uri="{FF2B5EF4-FFF2-40B4-BE49-F238E27FC236}">
                <a16:creationId xmlns:a16="http://schemas.microsoft.com/office/drawing/2014/main" id="{6126DC11-2565-174B-A7E0-34DA17D97E1A}"/>
              </a:ext>
            </a:extLst>
          </p:cNvPr>
          <p:cNvPicPr>
            <a:picLocks noChangeAspect="1"/>
          </p:cNvPicPr>
          <p:nvPr/>
        </p:nvPicPr>
        <p:blipFill>
          <a:blip r:embed="rId4"/>
          <a:stretch>
            <a:fillRect/>
          </a:stretch>
        </p:blipFill>
        <p:spPr>
          <a:xfrm>
            <a:off x="4995212" y="1411056"/>
            <a:ext cx="6833621" cy="3826828"/>
          </a:xfrm>
          <a:prstGeom prst="rect">
            <a:avLst/>
          </a:prstGeom>
        </p:spPr>
      </p:pic>
      <p:pic>
        <p:nvPicPr>
          <p:cNvPr id="5" name="Picture 4">
            <a:extLst>
              <a:ext uri="{FF2B5EF4-FFF2-40B4-BE49-F238E27FC236}">
                <a16:creationId xmlns:a16="http://schemas.microsoft.com/office/drawing/2014/main" id="{5BC2DF09-DC5D-2444-AF6F-1CBAD2B8951D}"/>
              </a:ext>
            </a:extLst>
          </p:cNvPr>
          <p:cNvPicPr>
            <a:picLocks noChangeAspect="1"/>
          </p:cNvPicPr>
          <p:nvPr/>
        </p:nvPicPr>
        <p:blipFill>
          <a:blip r:embed="rId5"/>
          <a:stretch>
            <a:fillRect/>
          </a:stretch>
        </p:blipFill>
        <p:spPr>
          <a:xfrm>
            <a:off x="7962049" y="4985364"/>
            <a:ext cx="4229950" cy="1872635"/>
          </a:xfrm>
          <a:prstGeom prst="rect">
            <a:avLst/>
          </a:prstGeom>
        </p:spPr>
      </p:pic>
    </p:spTree>
    <p:extLst>
      <p:ext uri="{BB962C8B-B14F-4D97-AF65-F5344CB8AC3E}">
        <p14:creationId xmlns:p14="http://schemas.microsoft.com/office/powerpoint/2010/main" val="1621271702"/>
      </p:ext>
    </p:extLst>
  </p:cSld>
  <p:clrMapOvr>
    <a:overrideClrMapping bg1="dk1" tx1="lt1" bg2="dk2" tx2="lt2" accent1="accent1" accent2="accent2" accent3="accent3" accent4="accent4" accent5="accent5" accent6="accent6" hlink="hlink" folHlink="folHlink"/>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224306" y="1083227"/>
            <a:ext cx="11186239" cy="5159474"/>
          </a:xfrm>
          <a:prstGeom prst="rect">
            <a:avLst/>
          </a:prstGeom>
          <a:noFill/>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lvl="0" indent="-224097" defTabSz="914367">
              <a:buClrTx/>
              <a:buFont typeface="Wingdings" panose="05000000000000000000" pitchFamily="2" charset="2"/>
              <a:buChar char=""/>
            </a:pPr>
            <a:r>
              <a:rPr lang="en-US" sz="3529" dirty="0">
                <a:solidFill>
                  <a:schemeClr val="tx1"/>
                </a:solidFill>
                <a:latin typeface="Segoe UI Light"/>
              </a:rPr>
              <a:t>Fully managed Kubernetes control plane:</a:t>
            </a:r>
          </a:p>
          <a:p>
            <a:pPr marL="448193" lvl="1" indent="-224097" defTabSz="914367">
              <a:buClrTx/>
              <a:buFont typeface="Wingdings" panose="05000000000000000000" pitchFamily="2" charset="2"/>
              <a:buChar char=""/>
            </a:pPr>
            <a:r>
              <a:rPr lang="en-US" sz="2745" dirty="0">
                <a:solidFill>
                  <a:schemeClr val="tx1"/>
                </a:solidFill>
                <a:latin typeface="Segoe UI Semilight"/>
              </a:rPr>
              <a:t>No VMs to operate</a:t>
            </a:r>
          </a:p>
          <a:p>
            <a:pPr marL="448193" lvl="1" indent="-224097" defTabSz="914367">
              <a:buClrTx/>
              <a:buFont typeface="Wingdings" panose="05000000000000000000" pitchFamily="2" charset="2"/>
              <a:buChar char=""/>
            </a:pPr>
            <a:r>
              <a:rPr lang="en-US" sz="2745" dirty="0">
                <a:solidFill>
                  <a:schemeClr val="tx1"/>
                </a:solidFill>
                <a:latin typeface="Segoe UI Semilight"/>
              </a:rPr>
              <a:t>No patching required</a:t>
            </a:r>
          </a:p>
          <a:p>
            <a:pPr marL="224097" lvl="0" indent="-224097" defTabSz="914367">
              <a:buClrTx/>
              <a:buFont typeface="Wingdings" panose="05000000000000000000" pitchFamily="2" charset="2"/>
              <a:buChar char=""/>
            </a:pPr>
            <a:r>
              <a:rPr lang="en-US" sz="3529" dirty="0">
                <a:solidFill>
                  <a:schemeClr val="tx1"/>
                </a:solidFill>
                <a:latin typeface="Segoe UI Light"/>
              </a:rPr>
              <a:t>Provisioned in under 2 minutes</a:t>
            </a:r>
          </a:p>
          <a:p>
            <a:pPr marL="224097" lvl="0" indent="-224097" defTabSz="914367">
              <a:buClrTx/>
              <a:buFont typeface="Wingdings" panose="05000000000000000000" pitchFamily="2" charset="2"/>
              <a:buChar char=""/>
            </a:pPr>
            <a:r>
              <a:rPr lang="en-US" sz="3529" dirty="0">
                <a:solidFill>
                  <a:schemeClr val="tx1"/>
                </a:solidFill>
                <a:latin typeface="Segoe UI Light"/>
              </a:rPr>
              <a:t>SLA-available service (99.95%)</a:t>
            </a:r>
          </a:p>
          <a:p>
            <a:pPr marL="224097" lvl="0" indent="-224097" defTabSz="914367">
              <a:buClrTx/>
              <a:buFont typeface="Wingdings" panose="05000000000000000000" pitchFamily="2" charset="2"/>
              <a:buChar char=""/>
            </a:pPr>
            <a:r>
              <a:rPr lang="en-US" sz="3529" dirty="0">
                <a:solidFill>
                  <a:schemeClr val="tx1"/>
                </a:solidFill>
                <a:latin typeface="Segoe UI Light"/>
              </a:rPr>
              <a:t>Transparently scales with cluster size:</a:t>
            </a:r>
          </a:p>
          <a:p>
            <a:pPr marL="448193" lvl="1" indent="-224097" defTabSz="914367">
              <a:buClrTx/>
              <a:buFont typeface="Wingdings" panose="05000000000000000000" pitchFamily="2" charset="2"/>
              <a:buChar char=""/>
            </a:pPr>
            <a:r>
              <a:rPr lang="en-US" sz="2745" dirty="0">
                <a:solidFill>
                  <a:schemeClr val="tx1"/>
                </a:solidFill>
                <a:latin typeface="Segoe UI Semilight"/>
              </a:rPr>
              <a:t>1, 50, 100, 250, 500, etc.</a:t>
            </a:r>
          </a:p>
          <a:p>
            <a:pPr marL="224097" lvl="0" indent="-224097" defTabSz="914367">
              <a:buClrTx/>
              <a:buFont typeface="Wingdings" panose="05000000000000000000" pitchFamily="2" charset="2"/>
              <a:buChar char=""/>
            </a:pPr>
            <a:r>
              <a:rPr lang="en-US" sz="3529" dirty="0">
                <a:solidFill>
                  <a:schemeClr val="tx1"/>
                </a:solidFill>
                <a:latin typeface="Segoe UI Light"/>
              </a:rPr>
              <a:t>Upstream Kubernetes</a:t>
            </a:r>
          </a:p>
          <a:p>
            <a:pPr marL="224097" lvl="0" indent="-224097" defTabSz="914367">
              <a:buClrTx/>
              <a:buFont typeface="Wingdings" panose="05000000000000000000" pitchFamily="2" charset="2"/>
              <a:buChar char=""/>
            </a:pPr>
            <a:r>
              <a:rPr lang="en-US" sz="3529" dirty="0">
                <a:solidFill>
                  <a:schemeClr val="tx1"/>
                </a:solidFill>
                <a:latin typeface="Segoe UI Light"/>
              </a:rPr>
              <a:t>Free (no charge for control plane)</a:t>
            </a:r>
            <a:endParaRPr lang="en-US" sz="2400" dirty="0">
              <a:solidFill>
                <a:schemeClr val="tx1"/>
              </a:solidFill>
              <a:latin typeface="Segoe UI Semibold" panose="020B0702040204020203" pitchFamily="34" charset="0"/>
              <a:cs typeface="Segoe UI Semibold" panose="020B0702040204020203" pitchFamily="34" charset="0"/>
            </a:endParaRPr>
          </a:p>
        </p:txBody>
      </p:sp>
      <p:sp>
        <p:nvSpPr>
          <p:cNvPr id="6" name="AutoShape 3"/>
          <p:cNvSpPr>
            <a:spLocks noChangeAspect="1" noChangeArrowheads="1" noTextEdit="1"/>
          </p:cNvSpPr>
          <p:nvPr/>
        </p:nvSpPr>
        <p:spPr bwMode="auto">
          <a:xfrm>
            <a:off x="7962049" y="1812467"/>
            <a:ext cx="3964873" cy="375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34" name="Title 1"/>
          <p:cNvSpPr txBox="1">
            <a:spLocks/>
          </p:cNvSpPr>
          <p:nvPr/>
        </p:nvSpPr>
        <p:spPr>
          <a:xfrm>
            <a:off x="224306" y="159263"/>
            <a:ext cx="11538343" cy="9239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00" dirty="0"/>
              <a:t>AKS Overview</a:t>
            </a:r>
            <a:endParaRPr lang="en-US" sz="2800" i="1" dirty="0"/>
          </a:p>
        </p:txBody>
      </p:sp>
    </p:spTree>
    <p:extLst>
      <p:ext uri="{BB962C8B-B14F-4D97-AF65-F5344CB8AC3E}">
        <p14:creationId xmlns:p14="http://schemas.microsoft.com/office/powerpoint/2010/main" val="29331620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224306" y="1083227"/>
            <a:ext cx="11186239" cy="4960252"/>
          </a:xfrm>
          <a:prstGeom prst="rect">
            <a:avLst/>
          </a:prstGeom>
          <a:noFill/>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lvl="0" indent="-224097" defTabSz="914367">
              <a:buClrTx/>
              <a:buFont typeface="Wingdings" panose="05000000000000000000" pitchFamily="2" charset="2"/>
              <a:buChar char=""/>
            </a:pPr>
            <a:r>
              <a:rPr lang="en-US" sz="3529" dirty="0">
                <a:solidFill>
                  <a:schemeClr val="tx1"/>
                </a:solidFill>
                <a:latin typeface="Segoe UI Light"/>
              </a:rPr>
              <a:t>Automated Kubernetes upgrades</a:t>
            </a:r>
          </a:p>
          <a:p>
            <a:pPr marL="224097" lvl="0" indent="-224097" defTabSz="914367">
              <a:buClrTx/>
              <a:buFont typeface="Wingdings" panose="05000000000000000000" pitchFamily="2" charset="2"/>
              <a:buChar char=""/>
            </a:pPr>
            <a:r>
              <a:rPr lang="en-US" sz="3529" dirty="0">
                <a:solidFill>
                  <a:schemeClr val="tx1"/>
                </a:solidFill>
                <a:latin typeface="Segoe UI Light"/>
              </a:rPr>
              <a:t>Self-healing Control Plane</a:t>
            </a:r>
          </a:p>
          <a:p>
            <a:pPr marL="224097" lvl="0" indent="-224097" defTabSz="914367">
              <a:buClrTx/>
              <a:buFont typeface="Wingdings" panose="05000000000000000000" pitchFamily="2" charset="2"/>
              <a:buChar char=""/>
            </a:pPr>
            <a:r>
              <a:rPr lang="en-US" sz="3529" dirty="0" err="1">
                <a:solidFill>
                  <a:schemeClr val="tx1"/>
                </a:solidFill>
                <a:latin typeface="Segoe UI Light"/>
              </a:rPr>
              <a:t>etcd</a:t>
            </a:r>
            <a:r>
              <a:rPr lang="en-US" sz="3529" dirty="0">
                <a:solidFill>
                  <a:schemeClr val="tx1"/>
                </a:solidFill>
                <a:latin typeface="Segoe UI Light"/>
              </a:rPr>
              <a:t> SSD backed, automated, H/A, backup/restore</a:t>
            </a:r>
          </a:p>
          <a:p>
            <a:pPr marL="224097" lvl="0" indent="-224097" defTabSz="914367">
              <a:buClrTx/>
              <a:buFont typeface="Wingdings" panose="05000000000000000000" pitchFamily="2" charset="2"/>
              <a:buChar char=""/>
            </a:pPr>
            <a:r>
              <a:rPr lang="en-US" sz="3529" dirty="0">
                <a:solidFill>
                  <a:schemeClr val="tx1"/>
                </a:solidFill>
                <a:latin typeface="Segoe UI Light"/>
              </a:rPr>
              <a:t>Customized networking (Azure VNETs, CNI)</a:t>
            </a:r>
          </a:p>
          <a:p>
            <a:pPr marL="224097" lvl="0" indent="-224097" defTabSz="914367">
              <a:buClrTx/>
              <a:buFont typeface="Wingdings" panose="05000000000000000000" pitchFamily="2" charset="2"/>
              <a:buChar char=""/>
            </a:pPr>
            <a:r>
              <a:rPr lang="en-US" sz="3529" dirty="0">
                <a:solidFill>
                  <a:schemeClr val="tx1"/>
                </a:solidFill>
                <a:latin typeface="Segoe UI Light"/>
              </a:rPr>
              <a:t>Cluster scaling</a:t>
            </a:r>
          </a:p>
          <a:p>
            <a:pPr marL="224097" lvl="0" indent="-224097" defTabSz="914367">
              <a:buClrTx/>
              <a:buFont typeface="Wingdings" panose="05000000000000000000" pitchFamily="2" charset="2"/>
              <a:buChar char=""/>
            </a:pPr>
            <a:r>
              <a:rPr lang="en-US" sz="3529" dirty="0">
                <a:solidFill>
                  <a:schemeClr val="tx1"/>
                </a:solidFill>
                <a:latin typeface="Segoe UI Light"/>
              </a:rPr>
              <a:t>TLS everywhere. Backed by Azure </a:t>
            </a:r>
            <a:r>
              <a:rPr lang="en-US" sz="3529" dirty="0" err="1">
                <a:solidFill>
                  <a:schemeClr val="tx1"/>
                </a:solidFill>
                <a:latin typeface="Segoe UI Light"/>
              </a:rPr>
              <a:t>KeyVault</a:t>
            </a:r>
            <a:endParaRPr lang="en-US" sz="3529" dirty="0">
              <a:solidFill>
                <a:schemeClr val="tx1"/>
              </a:solidFill>
              <a:latin typeface="Segoe UI Light"/>
            </a:endParaRPr>
          </a:p>
          <a:p>
            <a:pPr marL="224097" lvl="0" indent="-224097" defTabSz="914367">
              <a:buClrTx/>
              <a:buFont typeface="Wingdings" panose="05000000000000000000" pitchFamily="2" charset="2"/>
              <a:buChar char=""/>
            </a:pPr>
            <a:r>
              <a:rPr lang="en-US" sz="3529" dirty="0">
                <a:solidFill>
                  <a:schemeClr val="tx1"/>
                </a:solidFill>
                <a:latin typeface="Segoe UI Light"/>
              </a:rPr>
              <a:t>RBAC and Azure AD integrated</a:t>
            </a:r>
          </a:p>
          <a:p>
            <a:pPr marL="224097" lvl="0" indent="-224097" defTabSz="914367">
              <a:buClrTx/>
              <a:buFont typeface="Wingdings" panose="05000000000000000000" pitchFamily="2" charset="2"/>
              <a:buChar char=""/>
            </a:pPr>
            <a:r>
              <a:rPr lang="en-US" sz="3529" dirty="0">
                <a:solidFill>
                  <a:schemeClr val="tx1"/>
                </a:solidFill>
                <a:latin typeface="Segoe UI Light"/>
              </a:rPr>
              <a:t>Hybrid Clusters (futures)</a:t>
            </a:r>
          </a:p>
        </p:txBody>
      </p:sp>
      <p:sp>
        <p:nvSpPr>
          <p:cNvPr id="6" name="AutoShape 3"/>
          <p:cNvSpPr>
            <a:spLocks noChangeAspect="1" noChangeArrowheads="1" noTextEdit="1"/>
          </p:cNvSpPr>
          <p:nvPr/>
        </p:nvSpPr>
        <p:spPr bwMode="auto">
          <a:xfrm>
            <a:off x="7962049" y="1812467"/>
            <a:ext cx="3964873" cy="375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34" name="Title 1"/>
          <p:cNvSpPr txBox="1">
            <a:spLocks/>
          </p:cNvSpPr>
          <p:nvPr/>
        </p:nvSpPr>
        <p:spPr>
          <a:xfrm>
            <a:off x="224306" y="159263"/>
            <a:ext cx="11538343" cy="9239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00" dirty="0"/>
              <a:t>AKS Features</a:t>
            </a:r>
            <a:endParaRPr lang="en-US" sz="2800" i="1" dirty="0"/>
          </a:p>
        </p:txBody>
      </p:sp>
    </p:spTree>
    <p:extLst>
      <p:ext uri="{BB962C8B-B14F-4D97-AF65-F5344CB8AC3E}">
        <p14:creationId xmlns:p14="http://schemas.microsoft.com/office/powerpoint/2010/main" val="15136358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 y="2569580"/>
            <a:ext cx="12192000" cy="701731"/>
          </a:xfrm>
          <a:prstGeom prst="rect">
            <a:avLst/>
          </a:prstGeom>
          <a:noFill/>
        </p:spPr>
        <p:txBody>
          <a:bodyPr wrap="square" rtlCol="0">
            <a:spAutoFit/>
          </a:bodyPr>
          <a:lstStyle/>
          <a:p>
            <a:pPr algn="ctr">
              <a:lnSpc>
                <a:spcPct val="90000"/>
              </a:lnSpc>
              <a:spcBef>
                <a:spcPct val="0"/>
              </a:spcBef>
            </a:pPr>
            <a:r>
              <a:rPr lang="en-US" sz="4400" dirty="0">
                <a:solidFill>
                  <a:prstClr val="white"/>
                </a:solidFill>
                <a:latin typeface="Calibri Light" panose="020F0302020204030204"/>
              </a:rPr>
              <a:t>In reality, they shouldn’t</a:t>
            </a:r>
            <a:r>
              <a:rPr lang="mr-IN" sz="4400" dirty="0">
                <a:solidFill>
                  <a:prstClr val="white"/>
                </a:solidFill>
                <a:latin typeface="Calibri Light" panose="020F0302020204030204"/>
              </a:rPr>
              <a:t>…</a:t>
            </a:r>
            <a:endParaRPr lang="en-US" sz="4400" dirty="0">
              <a:solidFill>
                <a:prstClr val="white"/>
              </a:solidFill>
              <a:latin typeface="Calibri Light" panose="020F0302020204030204"/>
            </a:endParaRPr>
          </a:p>
        </p:txBody>
      </p:sp>
    </p:spTree>
    <p:extLst>
      <p:ext uri="{BB962C8B-B14F-4D97-AF65-F5344CB8AC3E}">
        <p14:creationId xmlns:p14="http://schemas.microsoft.com/office/powerpoint/2010/main" val="202639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Ref idx="1003">
        <a:schemeClr val="bg1"/>
      </p:bgRef>
    </p:bg>
    <p:spTree>
      <p:nvGrpSpPr>
        <p:cNvPr id="1" name=""/>
        <p:cNvGrpSpPr/>
        <p:nvPr/>
      </p:nvGrpSpPr>
      <p:grpSpPr>
        <a:xfrm>
          <a:off x="0" y="0"/>
          <a:ext cx="0" cy="0"/>
          <a:chOff x="0" y="0"/>
          <a:chExt cx="0" cy="0"/>
        </a:xfrm>
      </p:grpSpPr>
      <p:sp>
        <p:nvSpPr>
          <p:cNvPr id="6" name="Title 1"/>
          <p:cNvSpPr txBox="1">
            <a:spLocks/>
          </p:cNvSpPr>
          <p:nvPr/>
        </p:nvSpPr>
        <p:spPr>
          <a:xfrm>
            <a:off x="136616" y="122723"/>
            <a:ext cx="10514108" cy="1325375"/>
          </a:xfrm>
          <a:prstGeom prst="rect">
            <a:avLst/>
          </a:prstGeom>
        </p:spPr>
        <p:txBody>
          <a:bodyPr/>
          <a:lstStyle>
            <a:lvl1pPr algn="l" defTabSz="896157" rtl="0" eaLnBrk="1" latinLnBrk="0" hangingPunct="1">
              <a:spcBef>
                <a:spcPct val="0"/>
              </a:spcBef>
              <a:buNone/>
              <a:defRPr sz="4705" kern="1200">
                <a:gradFill>
                  <a:gsLst>
                    <a:gs pos="0">
                      <a:srgbClr val="505050"/>
                    </a:gs>
                    <a:gs pos="100000">
                      <a:srgbClr val="505050"/>
                    </a:gs>
                  </a:gsLst>
                  <a:lin ang="5400000" scaled="0"/>
                </a:gradFill>
                <a:latin typeface="+mj-lt"/>
                <a:ea typeface="+mj-ea"/>
                <a:cs typeface="+mj-cs"/>
              </a:defRPr>
            </a:lvl1pPr>
          </a:lstStyle>
          <a:p>
            <a:pPr defTabSz="914367">
              <a:lnSpc>
                <a:spcPct val="90000"/>
              </a:lnSpc>
              <a:defRPr/>
            </a:pPr>
            <a:r>
              <a:rPr lang="en-US" spc="-69" dirty="0">
                <a:ln w="3175">
                  <a:noFill/>
                </a:ln>
                <a:solidFill>
                  <a:schemeClr val="tx1"/>
                </a:solidFill>
                <a:ea typeface="+mn-ea"/>
                <a:cs typeface="Segoe UI" pitchFamily="34" charset="0"/>
              </a:rPr>
              <a:t>Deploy using Portal, CLI/Cloud Shell, or ARM</a:t>
            </a:r>
          </a:p>
        </p:txBody>
      </p:sp>
      <p:pic>
        <p:nvPicPr>
          <p:cNvPr id="3" name="Picture 2">
            <a:extLst>
              <a:ext uri="{FF2B5EF4-FFF2-40B4-BE49-F238E27FC236}">
                <a16:creationId xmlns:a16="http://schemas.microsoft.com/office/drawing/2014/main" id="{11E91B79-50BD-9148-97BE-AC7B1EA92566}"/>
              </a:ext>
            </a:extLst>
          </p:cNvPr>
          <p:cNvPicPr>
            <a:picLocks noChangeAspect="1"/>
          </p:cNvPicPr>
          <p:nvPr/>
        </p:nvPicPr>
        <p:blipFill>
          <a:blip r:embed="rId3"/>
          <a:stretch>
            <a:fillRect/>
          </a:stretch>
        </p:blipFill>
        <p:spPr>
          <a:xfrm>
            <a:off x="136616" y="863231"/>
            <a:ext cx="9156700" cy="5511800"/>
          </a:xfrm>
          <a:prstGeom prst="rect">
            <a:avLst/>
          </a:prstGeom>
        </p:spPr>
      </p:pic>
      <p:pic>
        <p:nvPicPr>
          <p:cNvPr id="8" name="Picture 7">
            <a:extLst>
              <a:ext uri="{FF2B5EF4-FFF2-40B4-BE49-F238E27FC236}">
                <a16:creationId xmlns:a16="http://schemas.microsoft.com/office/drawing/2014/main" id="{C8C96653-9828-DC43-B81A-AC2F786C7872}"/>
              </a:ext>
            </a:extLst>
          </p:cNvPr>
          <p:cNvPicPr>
            <a:picLocks noChangeAspect="1"/>
          </p:cNvPicPr>
          <p:nvPr/>
        </p:nvPicPr>
        <p:blipFill>
          <a:blip r:embed="rId4"/>
          <a:stretch>
            <a:fillRect/>
          </a:stretch>
        </p:blipFill>
        <p:spPr>
          <a:xfrm>
            <a:off x="7393021" y="738977"/>
            <a:ext cx="4797314" cy="6119023"/>
          </a:xfrm>
          <a:prstGeom prst="rect">
            <a:avLst/>
          </a:prstGeom>
        </p:spPr>
      </p:pic>
      <p:pic>
        <p:nvPicPr>
          <p:cNvPr id="10" name="Picture 9">
            <a:extLst>
              <a:ext uri="{FF2B5EF4-FFF2-40B4-BE49-F238E27FC236}">
                <a16:creationId xmlns:a16="http://schemas.microsoft.com/office/drawing/2014/main" id="{4799DCA5-BD6B-A04A-84B0-74199A331984}"/>
              </a:ext>
            </a:extLst>
          </p:cNvPr>
          <p:cNvPicPr>
            <a:picLocks noChangeAspect="1"/>
          </p:cNvPicPr>
          <p:nvPr/>
        </p:nvPicPr>
        <p:blipFill>
          <a:blip r:embed="rId5"/>
          <a:stretch>
            <a:fillRect/>
          </a:stretch>
        </p:blipFill>
        <p:spPr>
          <a:xfrm>
            <a:off x="1210087" y="1868191"/>
            <a:ext cx="8367165" cy="4569715"/>
          </a:xfrm>
          <a:prstGeom prst="rect">
            <a:avLst/>
          </a:prstGeom>
        </p:spPr>
      </p:pic>
    </p:spTree>
    <p:extLst>
      <p:ext uri="{BB962C8B-B14F-4D97-AF65-F5344CB8AC3E}">
        <p14:creationId xmlns:p14="http://schemas.microsoft.com/office/powerpoint/2010/main" val="1474630140"/>
      </p:ext>
    </p:extLst>
  </p:cSld>
  <p:clrMapOvr>
    <a:overrideClrMapping bg1="dk1" tx1="lt1" bg2="dk2" tx2="lt2" accent1="accent1" accent2="accent2" accent3="accent3" accent4="accent4" accent5="accent5" accent6="accent6" hlink="hlink" folHlink="folHlink"/>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bg>
      <p:bgRef idx="1003">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a:xfrm>
            <a:off x="269240" y="83771"/>
            <a:ext cx="10515600" cy="1001451"/>
          </a:xfrm>
        </p:spPr>
        <p:txBody>
          <a:bodyPr>
            <a:normAutofit fontScale="90000"/>
          </a:bodyPr>
          <a:lstStyle/>
          <a:p>
            <a:r>
              <a:rPr lang="en-US" sz="4705" dirty="0"/>
              <a:t>ACS Engine </a:t>
            </a:r>
            <a:r>
              <a:rPr lang="mr-IN" sz="4705" dirty="0"/>
              <a:t>–</a:t>
            </a:r>
            <a:r>
              <a:rPr lang="en-US" sz="4705" dirty="0"/>
              <a:t> Fully customized deployments</a:t>
            </a:r>
          </a:p>
        </p:txBody>
      </p:sp>
      <p:sp>
        <p:nvSpPr>
          <p:cNvPr id="2" name="Text Placeholder 1"/>
          <p:cNvSpPr>
            <a:spLocks noGrp="1"/>
          </p:cNvSpPr>
          <p:nvPr>
            <p:ph idx="1"/>
          </p:nvPr>
        </p:nvSpPr>
        <p:spPr>
          <a:xfrm>
            <a:off x="269240" y="1189496"/>
            <a:ext cx="11653523" cy="5539696"/>
          </a:xfrm>
        </p:spPr>
        <p:txBody>
          <a:bodyPr>
            <a:normAutofit/>
          </a:bodyPr>
          <a:lstStyle/>
          <a:p>
            <a:r>
              <a:rPr lang="en-US" sz="2745" dirty="0"/>
              <a:t>Generates ARM templates for Azure Container Service clusters</a:t>
            </a:r>
          </a:p>
          <a:p>
            <a:r>
              <a:rPr lang="en-US" sz="2745" dirty="0" err="1"/>
              <a:t>Golang</a:t>
            </a:r>
            <a:r>
              <a:rPr lang="en-US" sz="2745" dirty="0"/>
              <a:t> tool - can be run in Docker or natively on Windows, OS X, Linux</a:t>
            </a:r>
          </a:p>
          <a:p>
            <a:r>
              <a:rPr lang="en-US" sz="2745" dirty="0"/>
              <a:t>Cluster defined by a JSON cluster definition file</a:t>
            </a:r>
          </a:p>
          <a:p>
            <a:r>
              <a:rPr lang="en-US" sz="2745" dirty="0"/>
              <a:t>Generates ARM template or directly deploys to Azure</a:t>
            </a:r>
          </a:p>
          <a:p>
            <a:r>
              <a:rPr lang="en-US" sz="2745" dirty="0"/>
              <a:t>Some of the customization options:</a:t>
            </a:r>
          </a:p>
          <a:p>
            <a:pPr lvl="1"/>
            <a:r>
              <a:rPr lang="en-US" sz="1961" dirty="0"/>
              <a:t>Choice of DC/OS, Kubernetes, or Swarm orchestrators</a:t>
            </a:r>
          </a:p>
          <a:p>
            <a:pPr lvl="1"/>
            <a:r>
              <a:rPr lang="en-US" sz="1961" dirty="0"/>
              <a:t>Multiple agent pools where each agent pool can specify:</a:t>
            </a:r>
          </a:p>
          <a:p>
            <a:pPr lvl="2"/>
            <a:r>
              <a:rPr lang="en-US" sz="1961" dirty="0"/>
              <a:t>standard or premium VM Sizes</a:t>
            </a:r>
          </a:p>
          <a:p>
            <a:pPr lvl="2"/>
            <a:r>
              <a:rPr lang="en-US" sz="1961" dirty="0"/>
              <a:t>node count</a:t>
            </a:r>
          </a:p>
          <a:p>
            <a:pPr lvl="2"/>
            <a:r>
              <a:rPr lang="en-US" sz="1961" dirty="0"/>
              <a:t>Virtual Machine </a:t>
            </a:r>
            <a:r>
              <a:rPr lang="en-US" sz="1961" dirty="0" err="1"/>
              <a:t>ScaleSets</a:t>
            </a:r>
            <a:r>
              <a:rPr lang="en-US" sz="1961" dirty="0"/>
              <a:t> or Availability Sets</a:t>
            </a:r>
          </a:p>
          <a:p>
            <a:pPr lvl="2"/>
            <a:r>
              <a:rPr lang="en-US" sz="1961" dirty="0"/>
              <a:t>Storage Account Disks or Managed Disks (under private preview)</a:t>
            </a:r>
          </a:p>
          <a:p>
            <a:pPr lvl="1"/>
            <a:r>
              <a:rPr lang="en-US" sz="1961" dirty="0"/>
              <a:t>Docker cluster sizes of 1200</a:t>
            </a:r>
          </a:p>
          <a:p>
            <a:pPr lvl="1"/>
            <a:r>
              <a:rPr lang="en-US" sz="1961" dirty="0"/>
              <a:t>Custom VNET</a:t>
            </a:r>
          </a:p>
        </p:txBody>
      </p:sp>
    </p:spTree>
    <p:extLst>
      <p:ext uri="{BB962C8B-B14F-4D97-AF65-F5344CB8AC3E}">
        <p14:creationId xmlns:p14="http://schemas.microsoft.com/office/powerpoint/2010/main" val="214747660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973"/>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p:nvPr>
        </p:nvSpPr>
        <p:spPr>
          <a:xfrm>
            <a:off x="269240" y="289997"/>
            <a:ext cx="11655840" cy="1579900"/>
          </a:xfrm>
        </p:spPr>
        <p:txBody>
          <a:bodyPr/>
          <a:lstStyle/>
          <a:p>
            <a:r>
              <a:rPr lang="en-US" dirty="0"/>
              <a:t>Azure Container Instance (ACI)</a:t>
            </a:r>
            <a:br>
              <a:rPr lang="en-US" dirty="0"/>
            </a:br>
            <a:r>
              <a:rPr lang="en-US" sz="3600" dirty="0">
                <a:solidFill>
                  <a:schemeClr val="tx2">
                    <a:lumMod val="75000"/>
                    <a:lumOff val="25000"/>
                  </a:schemeClr>
                </a:solidFill>
              </a:rPr>
              <a:t>Containers as a core Azure resource</a:t>
            </a:r>
            <a:endParaRPr lang="en-US" sz="4400" dirty="0">
              <a:solidFill>
                <a:schemeClr val="tx2">
                  <a:lumMod val="75000"/>
                  <a:lumOff val="25000"/>
                </a:schemeClr>
              </a:solidFill>
            </a:endParaRPr>
          </a:p>
        </p:txBody>
      </p:sp>
      <p:sp>
        <p:nvSpPr>
          <p:cNvPr id="26" name="Text Placeholder 1"/>
          <p:cNvSpPr txBox="1">
            <a:spLocks/>
          </p:cNvSpPr>
          <p:nvPr/>
        </p:nvSpPr>
        <p:spPr>
          <a:xfrm>
            <a:off x="856246" y="2038102"/>
            <a:ext cx="11123030" cy="603242"/>
          </a:xfrm>
          <a:prstGeom prst="rect">
            <a:avLst/>
          </a:prstGeom>
          <a:solidFill>
            <a:schemeClr val="tx2">
              <a:lumMod val="10000"/>
              <a:lumOff val="9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Fastest and easiest way to run a container in the cloud</a:t>
            </a:r>
          </a:p>
        </p:txBody>
      </p:sp>
      <p:sp>
        <p:nvSpPr>
          <p:cNvPr id="27" name="Text Placeholder 1"/>
          <p:cNvSpPr txBox="1">
            <a:spLocks/>
          </p:cNvSpPr>
          <p:nvPr/>
        </p:nvSpPr>
        <p:spPr>
          <a:xfrm>
            <a:off x="844675" y="2992356"/>
            <a:ext cx="11123030" cy="572464"/>
          </a:xfrm>
          <a:prstGeom prst="rect">
            <a:avLst/>
          </a:prstGeom>
          <a:solidFill>
            <a:schemeClr val="tx2">
              <a:lumMod val="10000"/>
              <a:lumOff val="9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No VM management</a:t>
            </a:r>
          </a:p>
        </p:txBody>
      </p:sp>
      <p:sp>
        <p:nvSpPr>
          <p:cNvPr id="28" name="Text Placeholder 1"/>
          <p:cNvSpPr txBox="1">
            <a:spLocks/>
          </p:cNvSpPr>
          <p:nvPr/>
        </p:nvSpPr>
        <p:spPr>
          <a:xfrm>
            <a:off x="856246" y="3946610"/>
            <a:ext cx="11123030" cy="576072"/>
          </a:xfrm>
          <a:prstGeom prst="rect">
            <a:avLst/>
          </a:prstGeom>
          <a:solidFill>
            <a:schemeClr val="tx2">
              <a:lumMod val="10000"/>
              <a:lumOff val="9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Per-second billing based on resource requirements (CPU + Memory)</a:t>
            </a:r>
          </a:p>
        </p:txBody>
      </p:sp>
      <p:sp>
        <p:nvSpPr>
          <p:cNvPr id="29" name="Text Placeholder 1"/>
          <p:cNvSpPr txBox="1">
            <a:spLocks/>
          </p:cNvSpPr>
          <p:nvPr/>
        </p:nvSpPr>
        <p:spPr>
          <a:xfrm>
            <a:off x="856246" y="4900864"/>
            <a:ext cx="11123030" cy="576072"/>
          </a:xfrm>
          <a:prstGeom prst="rect">
            <a:avLst/>
          </a:prstGeom>
          <a:solidFill>
            <a:schemeClr val="tx2">
              <a:lumMod val="10000"/>
              <a:lumOff val="90000"/>
            </a:schemeClr>
          </a:solidFill>
        </p:spPr>
        <p:txBody>
          <a:bodyPr vert="horz" wrap="square" lIns="6400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Deploy images from </a:t>
            </a:r>
            <a:r>
              <a:rPr kumimoji="0" lang="en-US" sz="2000"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DockerHub</a:t>
            </a:r>
            <a:r>
              <a:rPr kumimoji="0" lang="en-US" sz="2000" b="0" i="0" u="none" strike="noStrike" kern="1200" cap="none" spc="0" normalizeH="0" baseline="0" noProof="0" dirty="0">
                <a:ln>
                  <a:noFill/>
                </a:ln>
                <a:gradFill>
                  <a:gsLst>
                    <a:gs pos="1250">
                      <a:srgbClr val="353535"/>
                    </a:gs>
                    <a:gs pos="100000">
                      <a:srgbClr val="353535"/>
                    </a:gs>
                  </a:gsLst>
                  <a:lin ang="5400000" scaled="0"/>
                </a:gradFill>
                <a:effectLst/>
                <a:uLnTx/>
                <a:uFillTx/>
                <a:latin typeface="Arial" panose="020B0604020202020204" pitchFamily="34" charset="0"/>
                <a:ea typeface="+mn-ea"/>
                <a:cs typeface="Arial" panose="020B0604020202020204" pitchFamily="34" charset="0"/>
              </a:rPr>
              <a:t>, Azure Container Registry, or any other Docker registry</a:t>
            </a:r>
          </a:p>
        </p:txBody>
      </p:sp>
      <p:grpSp>
        <p:nvGrpSpPr>
          <p:cNvPr id="30" name="Group 29"/>
          <p:cNvGrpSpPr/>
          <p:nvPr/>
        </p:nvGrpSpPr>
        <p:grpSpPr>
          <a:xfrm>
            <a:off x="456621" y="1900942"/>
            <a:ext cx="850392" cy="850392"/>
            <a:chOff x="456621" y="1780073"/>
            <a:chExt cx="850392" cy="850392"/>
          </a:xfrm>
        </p:grpSpPr>
        <p:sp>
          <p:nvSpPr>
            <p:cNvPr id="31" name="Text Placeholder 1"/>
            <p:cNvSpPr txBox="1">
              <a:spLocks/>
            </p:cNvSpPr>
            <p:nvPr/>
          </p:nvSpPr>
          <p:spPr>
            <a:xfrm>
              <a:off x="456621" y="1780073"/>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35" name="Group 34"/>
          <p:cNvGrpSpPr/>
          <p:nvPr/>
        </p:nvGrpSpPr>
        <p:grpSpPr>
          <a:xfrm>
            <a:off x="456621" y="2855196"/>
            <a:ext cx="850392" cy="850392"/>
            <a:chOff x="456621" y="2734327"/>
            <a:chExt cx="850392" cy="850392"/>
          </a:xfrm>
        </p:grpSpPr>
        <p:sp>
          <p:nvSpPr>
            <p:cNvPr id="36" name="Text Placeholder 1"/>
            <p:cNvSpPr txBox="1">
              <a:spLocks/>
            </p:cNvSpPr>
            <p:nvPr/>
          </p:nvSpPr>
          <p:spPr>
            <a:xfrm>
              <a:off x="456621" y="2734327"/>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40" name="Group 39"/>
          <p:cNvGrpSpPr/>
          <p:nvPr/>
        </p:nvGrpSpPr>
        <p:grpSpPr>
          <a:xfrm>
            <a:off x="456621" y="3809450"/>
            <a:ext cx="850392" cy="850392"/>
            <a:chOff x="456621" y="3688581"/>
            <a:chExt cx="850392" cy="850392"/>
          </a:xfrm>
        </p:grpSpPr>
        <p:sp>
          <p:nvSpPr>
            <p:cNvPr id="41" name="Text Placeholder 1"/>
            <p:cNvSpPr txBox="1">
              <a:spLocks/>
            </p:cNvSpPr>
            <p:nvPr/>
          </p:nvSpPr>
          <p:spPr>
            <a:xfrm>
              <a:off x="456621" y="3688581"/>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45" name="Group 44"/>
          <p:cNvGrpSpPr/>
          <p:nvPr/>
        </p:nvGrpSpPr>
        <p:grpSpPr>
          <a:xfrm>
            <a:off x="456621" y="4763704"/>
            <a:ext cx="850392" cy="850392"/>
            <a:chOff x="456621" y="4642835"/>
            <a:chExt cx="850392" cy="850392"/>
          </a:xfrm>
        </p:grpSpPr>
        <p:sp>
          <p:nvSpPr>
            <p:cNvPr id="46" name="Text Placeholder 1"/>
            <p:cNvSpPr txBox="1">
              <a:spLocks/>
            </p:cNvSpPr>
            <p:nvPr/>
          </p:nvSpPr>
          <p:spPr>
            <a:xfrm>
              <a:off x="456621" y="4642835"/>
              <a:ext cx="850392" cy="850392"/>
            </a:xfrm>
            <a:prstGeom prst="ellipse">
              <a:avLst/>
            </a:prstGeom>
            <a:solidFill>
              <a:schemeClr val="tx2"/>
            </a:solid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0"/>
                </a:spcAft>
                <a:buClrTx/>
                <a:buSzPct val="90000"/>
                <a:buFont typeface="Arial" pitchFamily="34" charset="0"/>
                <a:buNone/>
                <a:tabLst/>
                <a:defRPr/>
              </a:pPr>
              <a:endParaRPr kumimoji="0" lang="en-US" sz="32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2691955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p:nvPr>
        </p:nvSpPr>
        <p:spPr/>
        <p:txBody>
          <a:bodyPr/>
          <a:lstStyle/>
          <a:p>
            <a:r>
              <a:rPr lang="en-US" dirty="0"/>
              <a:t>ACI Technical Model</a:t>
            </a:r>
          </a:p>
        </p:txBody>
      </p:sp>
      <p:grpSp>
        <p:nvGrpSpPr>
          <p:cNvPr id="37" name="Group 36">
            <a:extLst>
              <a:ext uri="{FF2B5EF4-FFF2-40B4-BE49-F238E27FC236}">
                <a16:creationId xmlns:a16="http://schemas.microsoft.com/office/drawing/2014/main" id="{3C69B311-EECE-47C8-A504-4DA26702AE97}"/>
              </a:ext>
            </a:extLst>
          </p:cNvPr>
          <p:cNvGrpSpPr/>
          <p:nvPr/>
        </p:nvGrpSpPr>
        <p:grpSpPr>
          <a:xfrm>
            <a:off x="1036637" y="1135062"/>
            <a:ext cx="9982200" cy="5417967"/>
            <a:chOff x="1036637" y="1135062"/>
            <a:chExt cx="9982200" cy="5417967"/>
          </a:xfrm>
        </p:grpSpPr>
        <p:sp>
          <p:nvSpPr>
            <p:cNvPr id="38" name="Rectangle 37">
              <a:extLst>
                <a:ext uri="{FF2B5EF4-FFF2-40B4-BE49-F238E27FC236}">
                  <a16:creationId xmlns:a16="http://schemas.microsoft.com/office/drawing/2014/main" id="{D3FF3020-E794-4676-A609-49B42A649423}"/>
                </a:ext>
              </a:extLst>
            </p:cNvPr>
            <p:cNvSpPr/>
            <p:nvPr/>
          </p:nvSpPr>
          <p:spPr bwMode="auto">
            <a:xfrm>
              <a:off x="1036637" y="1135062"/>
              <a:ext cx="9982200" cy="5417967"/>
            </a:xfrm>
            <a:prstGeom prst="rect">
              <a:avLst/>
            </a:pr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a:extLst>
                <a:ext uri="{FF2B5EF4-FFF2-40B4-BE49-F238E27FC236}">
                  <a16:creationId xmlns:a16="http://schemas.microsoft.com/office/drawing/2014/main" id="{6F30F854-D8B7-44F6-9768-38F9FA958D4E}"/>
                </a:ext>
              </a:extLst>
            </p:cNvPr>
            <p:cNvPicPr>
              <a:picLocks noChangeAspect="1"/>
            </p:cNvPicPr>
            <p:nvPr/>
          </p:nvPicPr>
          <p:blipFill>
            <a:blip r:embed="rId3"/>
            <a:stretch>
              <a:fillRect/>
            </a:stretch>
          </p:blipFill>
          <p:spPr>
            <a:xfrm>
              <a:off x="1150937" y="5562429"/>
              <a:ext cx="990600" cy="990600"/>
            </a:xfrm>
            <a:prstGeom prst="rect">
              <a:avLst/>
            </a:prstGeom>
            <a:ln>
              <a:noFill/>
            </a:ln>
          </p:spPr>
        </p:pic>
        <p:sp>
          <p:nvSpPr>
            <p:cNvPr id="40" name="TextBox 39">
              <a:extLst>
                <a:ext uri="{FF2B5EF4-FFF2-40B4-BE49-F238E27FC236}">
                  <a16:creationId xmlns:a16="http://schemas.microsoft.com/office/drawing/2014/main" id="{5BBDA00E-62CB-4531-9D42-4AB39474B2D6}"/>
                </a:ext>
              </a:extLst>
            </p:cNvPr>
            <p:cNvSpPr txBox="1"/>
            <p:nvPr/>
          </p:nvSpPr>
          <p:spPr>
            <a:xfrm>
              <a:off x="2027966" y="5666618"/>
              <a:ext cx="2590800" cy="627864"/>
            </a:xfrm>
            <a:prstGeom prst="rect">
              <a:avLst/>
            </a:prstGeom>
            <a:noFill/>
            <a:ln>
              <a:no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VM</a:t>
              </a:r>
            </a:p>
          </p:txBody>
        </p:sp>
      </p:grpSp>
      <p:grpSp>
        <p:nvGrpSpPr>
          <p:cNvPr id="41" name="Group 40">
            <a:extLst>
              <a:ext uri="{FF2B5EF4-FFF2-40B4-BE49-F238E27FC236}">
                <a16:creationId xmlns:a16="http://schemas.microsoft.com/office/drawing/2014/main" id="{1575C01E-B30F-4299-AE00-3564B6D156B0}"/>
              </a:ext>
            </a:extLst>
          </p:cNvPr>
          <p:cNvGrpSpPr/>
          <p:nvPr/>
        </p:nvGrpSpPr>
        <p:grpSpPr>
          <a:xfrm>
            <a:off x="2109315" y="1899035"/>
            <a:ext cx="7840664" cy="3486109"/>
            <a:chOff x="2109315" y="1899035"/>
            <a:chExt cx="7840664" cy="3486109"/>
          </a:xfrm>
        </p:grpSpPr>
        <p:sp>
          <p:nvSpPr>
            <p:cNvPr id="42" name="Rectangle 41">
              <a:extLst>
                <a:ext uri="{FF2B5EF4-FFF2-40B4-BE49-F238E27FC236}">
                  <a16:creationId xmlns:a16="http://schemas.microsoft.com/office/drawing/2014/main" id="{555D2FCC-535E-425C-B88A-AA60E77CA84E}"/>
                </a:ext>
              </a:extLst>
            </p:cNvPr>
            <p:cNvSpPr/>
            <p:nvPr/>
          </p:nvSpPr>
          <p:spPr bwMode="auto">
            <a:xfrm>
              <a:off x="2139479" y="1899035"/>
              <a:ext cx="7810500" cy="3395914"/>
            </a:xfrm>
            <a:prstGeom prst="rect">
              <a:avLst/>
            </a:prstGeom>
            <a:solidFill>
              <a:srgbClr val="D2D2D2"/>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TextBox 42">
              <a:extLst>
                <a:ext uri="{FF2B5EF4-FFF2-40B4-BE49-F238E27FC236}">
                  <a16:creationId xmlns:a16="http://schemas.microsoft.com/office/drawing/2014/main" id="{7E32640D-6B9E-478C-9F3A-EC24BA817B53}"/>
                </a:ext>
              </a:extLst>
            </p:cNvPr>
            <p:cNvSpPr txBox="1"/>
            <p:nvPr/>
          </p:nvSpPr>
          <p:spPr>
            <a:xfrm>
              <a:off x="2109315" y="4757280"/>
              <a:ext cx="6394922"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ACI Container Group </a:t>
              </a:r>
              <a:r>
                <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(hypervisor boundary)*</a:t>
              </a:r>
              <a:endParaRPr kumimoji="0" lang="en-US" sz="2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grpSp>
      <p:sp>
        <p:nvSpPr>
          <p:cNvPr id="44" name="Rectangle 43">
            <a:extLst>
              <a:ext uri="{FF2B5EF4-FFF2-40B4-BE49-F238E27FC236}">
                <a16:creationId xmlns:a16="http://schemas.microsoft.com/office/drawing/2014/main" id="{13099D43-E8B6-4B54-A7D0-F94FF10550FC}"/>
              </a:ext>
            </a:extLst>
          </p:cNvPr>
          <p:cNvSpPr/>
          <p:nvPr/>
        </p:nvSpPr>
        <p:spPr bwMode="auto">
          <a:xfrm>
            <a:off x="2406179" y="2419571"/>
            <a:ext cx="2971800" cy="685800"/>
          </a:xfrm>
          <a:prstGeom prst="rect">
            <a:avLst/>
          </a:prstGeom>
          <a:solidFill>
            <a:srgbClr val="0078D7">
              <a:lumMod val="60000"/>
              <a:lumOff val="40000"/>
            </a:srgbClr>
          </a:solidFill>
          <a:ln>
            <a:noFill/>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myacr.azurecr.io/app:v1</a:t>
            </a:r>
          </a:p>
        </p:txBody>
      </p:sp>
      <p:sp>
        <p:nvSpPr>
          <p:cNvPr id="45" name="Rectangle 44">
            <a:extLst>
              <a:ext uri="{FF2B5EF4-FFF2-40B4-BE49-F238E27FC236}">
                <a16:creationId xmlns:a16="http://schemas.microsoft.com/office/drawing/2014/main" id="{AA03D162-EE72-4D5A-B89B-C3893F8341D7}"/>
              </a:ext>
            </a:extLst>
          </p:cNvPr>
          <p:cNvSpPr/>
          <p:nvPr/>
        </p:nvSpPr>
        <p:spPr bwMode="auto">
          <a:xfrm>
            <a:off x="6444779" y="2441571"/>
            <a:ext cx="2971800" cy="685800"/>
          </a:xfrm>
          <a:prstGeom prst="rect">
            <a:avLst/>
          </a:prstGeom>
          <a:solidFill>
            <a:srgbClr val="0078D7">
              <a:lumMod val="60000"/>
              <a:lumOff val="40000"/>
            </a:srgbClr>
          </a:solidFill>
          <a:ln>
            <a:noFill/>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
                <a:cs typeface="Segoe UI" pitchFamily="34" charset="0"/>
              </a:rPr>
              <a:t>myacr.azurecr.io/sidecar:v1</a:t>
            </a:r>
          </a:p>
        </p:txBody>
      </p:sp>
      <p:cxnSp>
        <p:nvCxnSpPr>
          <p:cNvPr id="46" name="Straight Connector 45">
            <a:extLst>
              <a:ext uri="{FF2B5EF4-FFF2-40B4-BE49-F238E27FC236}">
                <a16:creationId xmlns:a16="http://schemas.microsoft.com/office/drawing/2014/main" id="{819849D1-97FE-45FC-9496-5EE8630D94E5}"/>
              </a:ext>
            </a:extLst>
          </p:cNvPr>
          <p:cNvCxnSpPr>
            <a:cxnSpLocks/>
            <a:stCxn id="39" idx="2"/>
            <a:endCxn id="41" idx="0"/>
          </p:cNvCxnSpPr>
          <p:nvPr/>
        </p:nvCxnSpPr>
        <p:spPr>
          <a:xfrm>
            <a:off x="3892079" y="3105371"/>
            <a:ext cx="0" cy="685800"/>
          </a:xfrm>
          <a:prstGeom prst="line">
            <a:avLst/>
          </a:prstGeom>
          <a:noFill/>
          <a:ln w="9525" cap="flat" cmpd="sng" algn="ctr">
            <a:solidFill>
              <a:srgbClr val="353535"/>
            </a:solidFill>
            <a:prstDash val="solid"/>
            <a:headEnd type="none"/>
            <a:tailEnd type="none"/>
          </a:ln>
          <a:effectLst/>
        </p:spPr>
      </p:cxnSp>
      <p:cxnSp>
        <p:nvCxnSpPr>
          <p:cNvPr id="47" name="Straight Connector 46">
            <a:extLst>
              <a:ext uri="{FF2B5EF4-FFF2-40B4-BE49-F238E27FC236}">
                <a16:creationId xmlns:a16="http://schemas.microsoft.com/office/drawing/2014/main" id="{8EE90A41-CC67-4ED2-BC41-2F34E9C7D94F}"/>
              </a:ext>
            </a:extLst>
          </p:cNvPr>
          <p:cNvCxnSpPr>
            <a:cxnSpLocks/>
            <a:stCxn id="40" idx="2"/>
            <a:endCxn id="42" idx="0"/>
          </p:cNvCxnSpPr>
          <p:nvPr/>
        </p:nvCxnSpPr>
        <p:spPr>
          <a:xfrm>
            <a:off x="7930679" y="3127371"/>
            <a:ext cx="0" cy="654308"/>
          </a:xfrm>
          <a:prstGeom prst="line">
            <a:avLst/>
          </a:prstGeom>
          <a:noFill/>
          <a:ln w="9525" cap="flat" cmpd="sng" algn="ctr">
            <a:solidFill>
              <a:srgbClr val="353535"/>
            </a:solidFill>
            <a:prstDash val="solid"/>
            <a:headEnd type="none"/>
            <a:tailEnd type="none"/>
          </a:ln>
          <a:effectLst/>
        </p:spPr>
      </p:cxnSp>
      <p:grpSp>
        <p:nvGrpSpPr>
          <p:cNvPr id="48" name="Group 47">
            <a:extLst>
              <a:ext uri="{FF2B5EF4-FFF2-40B4-BE49-F238E27FC236}">
                <a16:creationId xmlns:a16="http://schemas.microsoft.com/office/drawing/2014/main" id="{D026C80E-D40A-4BAB-9A25-57EEBC491050}"/>
              </a:ext>
            </a:extLst>
          </p:cNvPr>
          <p:cNvGrpSpPr/>
          <p:nvPr/>
        </p:nvGrpSpPr>
        <p:grpSpPr>
          <a:xfrm>
            <a:off x="2406179" y="3791171"/>
            <a:ext cx="2971800" cy="566984"/>
            <a:chOff x="2406179" y="3791171"/>
            <a:chExt cx="2971800" cy="566984"/>
          </a:xfrm>
        </p:grpSpPr>
        <p:sp>
          <p:nvSpPr>
            <p:cNvPr id="49" name="Rectangle 48">
              <a:extLst>
                <a:ext uri="{FF2B5EF4-FFF2-40B4-BE49-F238E27FC236}">
                  <a16:creationId xmlns:a16="http://schemas.microsoft.com/office/drawing/2014/main" id="{6969425C-FF3B-4B41-920A-3D538D9A306A}"/>
                </a:ext>
              </a:extLst>
            </p:cNvPr>
            <p:cNvSpPr/>
            <p:nvPr/>
          </p:nvSpPr>
          <p:spPr bwMode="auto">
            <a:xfrm>
              <a:off x="2406179" y="3791171"/>
              <a:ext cx="2971800" cy="562929"/>
            </a:xfrm>
            <a:prstGeom prst="rect">
              <a:avLst/>
            </a:prstGeom>
            <a:solidFill>
              <a:srgbClr val="FFFFFF"/>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acishare1</a:t>
              </a:r>
            </a:p>
          </p:txBody>
        </p:sp>
        <p:pic>
          <p:nvPicPr>
            <p:cNvPr id="50" name="Picture 49">
              <a:extLst>
                <a:ext uri="{FF2B5EF4-FFF2-40B4-BE49-F238E27FC236}">
                  <a16:creationId xmlns:a16="http://schemas.microsoft.com/office/drawing/2014/main" id="{A4340CA8-CCA2-4AC3-BE75-562F6FD2EF7C}"/>
                </a:ext>
              </a:extLst>
            </p:cNvPr>
            <p:cNvPicPr>
              <a:picLocks noChangeAspect="1"/>
            </p:cNvPicPr>
            <p:nvPr/>
          </p:nvPicPr>
          <p:blipFill>
            <a:blip r:embed="rId4"/>
            <a:stretch>
              <a:fillRect/>
            </a:stretch>
          </p:blipFill>
          <p:spPr>
            <a:xfrm>
              <a:off x="2448795" y="3791171"/>
              <a:ext cx="566984" cy="566984"/>
            </a:xfrm>
            <a:prstGeom prst="rect">
              <a:avLst/>
            </a:prstGeom>
          </p:spPr>
        </p:pic>
      </p:grpSp>
      <p:grpSp>
        <p:nvGrpSpPr>
          <p:cNvPr id="51" name="Group 50">
            <a:extLst>
              <a:ext uri="{FF2B5EF4-FFF2-40B4-BE49-F238E27FC236}">
                <a16:creationId xmlns:a16="http://schemas.microsoft.com/office/drawing/2014/main" id="{CFDC79DF-CB40-4DD6-A4F2-52488EB84B3E}"/>
              </a:ext>
            </a:extLst>
          </p:cNvPr>
          <p:cNvGrpSpPr/>
          <p:nvPr/>
        </p:nvGrpSpPr>
        <p:grpSpPr>
          <a:xfrm>
            <a:off x="6444779" y="3779643"/>
            <a:ext cx="2971800" cy="568964"/>
            <a:chOff x="6444779" y="3779643"/>
            <a:chExt cx="2971800" cy="568964"/>
          </a:xfrm>
        </p:grpSpPr>
        <p:sp>
          <p:nvSpPr>
            <p:cNvPr id="52" name="Rectangle 51">
              <a:extLst>
                <a:ext uri="{FF2B5EF4-FFF2-40B4-BE49-F238E27FC236}">
                  <a16:creationId xmlns:a16="http://schemas.microsoft.com/office/drawing/2014/main" id="{67FF1618-B691-4AE2-BC3C-BA67B49079E3}"/>
                </a:ext>
              </a:extLst>
            </p:cNvPr>
            <p:cNvSpPr/>
            <p:nvPr/>
          </p:nvSpPr>
          <p:spPr bwMode="auto">
            <a:xfrm>
              <a:off x="6444779" y="3781679"/>
              <a:ext cx="2971800" cy="566928"/>
            </a:xfrm>
            <a:prstGeom prst="rect">
              <a:avLst/>
            </a:prstGeom>
            <a:solidFill>
              <a:srgbClr val="FFFFFF"/>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Semilight"/>
                  <a:ea typeface=""/>
                  <a:cs typeface="Segoe UI" pitchFamily="34" charset="0"/>
                </a:rPr>
                <a:t>acishare2</a:t>
              </a:r>
            </a:p>
          </p:txBody>
        </p:sp>
        <p:pic>
          <p:nvPicPr>
            <p:cNvPr id="53" name="Picture 52">
              <a:extLst>
                <a:ext uri="{FF2B5EF4-FFF2-40B4-BE49-F238E27FC236}">
                  <a16:creationId xmlns:a16="http://schemas.microsoft.com/office/drawing/2014/main" id="{289B856B-59FF-4F83-B74F-EFD4EAA6736B}"/>
                </a:ext>
              </a:extLst>
            </p:cNvPr>
            <p:cNvPicPr>
              <a:picLocks noChangeAspect="1"/>
            </p:cNvPicPr>
            <p:nvPr/>
          </p:nvPicPr>
          <p:blipFill>
            <a:blip r:embed="rId4"/>
            <a:stretch>
              <a:fillRect/>
            </a:stretch>
          </p:blipFill>
          <p:spPr>
            <a:xfrm>
              <a:off x="6461255" y="3779643"/>
              <a:ext cx="566928" cy="566928"/>
            </a:xfrm>
            <a:prstGeom prst="rect">
              <a:avLst/>
            </a:prstGeom>
          </p:spPr>
        </p:pic>
      </p:grpSp>
      <p:grpSp>
        <p:nvGrpSpPr>
          <p:cNvPr id="54" name="Group 53">
            <a:extLst>
              <a:ext uri="{FF2B5EF4-FFF2-40B4-BE49-F238E27FC236}">
                <a16:creationId xmlns:a16="http://schemas.microsoft.com/office/drawing/2014/main" id="{E98613D0-FE84-4EAC-B9C4-2C619ABB20B8}"/>
              </a:ext>
            </a:extLst>
          </p:cNvPr>
          <p:cNvGrpSpPr/>
          <p:nvPr/>
        </p:nvGrpSpPr>
        <p:grpSpPr>
          <a:xfrm>
            <a:off x="3777779" y="1903937"/>
            <a:ext cx="1752600" cy="515634"/>
            <a:chOff x="3777779" y="1903937"/>
            <a:chExt cx="1752600" cy="515634"/>
          </a:xfrm>
        </p:grpSpPr>
        <p:cxnSp>
          <p:nvCxnSpPr>
            <p:cNvPr id="55" name="Straight Connector 54">
              <a:extLst>
                <a:ext uri="{FF2B5EF4-FFF2-40B4-BE49-F238E27FC236}">
                  <a16:creationId xmlns:a16="http://schemas.microsoft.com/office/drawing/2014/main" id="{88889F64-C8AB-467D-935F-EC6892581549}"/>
                </a:ext>
              </a:extLst>
            </p:cNvPr>
            <p:cNvCxnSpPr>
              <a:cxnSpLocks/>
              <a:stCxn id="39" idx="0"/>
              <a:endCxn id="63" idx="4"/>
            </p:cNvCxnSpPr>
            <p:nvPr/>
          </p:nvCxnSpPr>
          <p:spPr>
            <a:xfrm flipV="1">
              <a:off x="3892079" y="2229865"/>
              <a:ext cx="0" cy="189706"/>
            </a:xfrm>
            <a:prstGeom prst="line">
              <a:avLst/>
            </a:prstGeom>
            <a:noFill/>
            <a:ln w="9525" cap="flat" cmpd="sng" algn="ctr">
              <a:solidFill>
                <a:srgbClr val="353535"/>
              </a:solidFill>
              <a:prstDash val="solid"/>
              <a:headEnd type="none"/>
              <a:tailEnd type="none"/>
            </a:ln>
            <a:effectLst/>
          </p:spPr>
        </p:cxnSp>
        <p:sp>
          <p:nvSpPr>
            <p:cNvPr id="56" name="Oval 55">
              <a:extLst>
                <a:ext uri="{FF2B5EF4-FFF2-40B4-BE49-F238E27FC236}">
                  <a16:creationId xmlns:a16="http://schemas.microsoft.com/office/drawing/2014/main" id="{48BBCD81-D6EC-4167-A3C2-CA0608937008}"/>
                </a:ext>
              </a:extLst>
            </p:cNvPr>
            <p:cNvSpPr/>
            <p:nvPr/>
          </p:nvSpPr>
          <p:spPr bwMode="auto">
            <a:xfrm>
              <a:off x="3777779" y="2001265"/>
              <a:ext cx="228600" cy="228600"/>
            </a:xfrm>
            <a:prstGeom prst="ellipse">
              <a:avLst/>
            </a:prstGeom>
            <a:solidFill>
              <a:srgbClr val="0078D7">
                <a:lumMod val="60000"/>
                <a:lumOff val="40000"/>
              </a:srgbClr>
            </a:solidFill>
            <a:ln>
              <a:noFill/>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
                <a:cs typeface="Segoe UI" pitchFamily="34" charset="0"/>
              </a:endParaRPr>
            </a:p>
          </p:txBody>
        </p:sp>
        <p:sp>
          <p:nvSpPr>
            <p:cNvPr id="57" name="TextBox 56">
              <a:extLst>
                <a:ext uri="{FF2B5EF4-FFF2-40B4-BE49-F238E27FC236}">
                  <a16:creationId xmlns:a16="http://schemas.microsoft.com/office/drawing/2014/main" id="{F876CD60-7725-4269-BC6D-36ACA75C48AC}"/>
                </a:ext>
              </a:extLst>
            </p:cNvPr>
            <p:cNvSpPr txBox="1"/>
            <p:nvPr/>
          </p:nvSpPr>
          <p:spPr>
            <a:xfrm>
              <a:off x="3892079" y="1903937"/>
              <a:ext cx="16383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Port 80</a:t>
              </a:r>
            </a:p>
          </p:txBody>
        </p:sp>
      </p:grpSp>
      <p:grpSp>
        <p:nvGrpSpPr>
          <p:cNvPr id="58" name="Group 57">
            <a:extLst>
              <a:ext uri="{FF2B5EF4-FFF2-40B4-BE49-F238E27FC236}">
                <a16:creationId xmlns:a16="http://schemas.microsoft.com/office/drawing/2014/main" id="{C1AAD7E7-7B1F-453F-8C9B-E5DEA5C8DCA5}"/>
              </a:ext>
            </a:extLst>
          </p:cNvPr>
          <p:cNvGrpSpPr/>
          <p:nvPr/>
        </p:nvGrpSpPr>
        <p:grpSpPr>
          <a:xfrm>
            <a:off x="7816379" y="1921035"/>
            <a:ext cx="1866899" cy="520536"/>
            <a:chOff x="7816379" y="1921035"/>
            <a:chExt cx="1866899" cy="520536"/>
          </a:xfrm>
        </p:grpSpPr>
        <p:cxnSp>
          <p:nvCxnSpPr>
            <p:cNvPr id="59" name="Straight Connector 58">
              <a:extLst>
                <a:ext uri="{FF2B5EF4-FFF2-40B4-BE49-F238E27FC236}">
                  <a16:creationId xmlns:a16="http://schemas.microsoft.com/office/drawing/2014/main" id="{6622950F-FC52-408C-9E97-EED06EF8EE0A}"/>
                </a:ext>
              </a:extLst>
            </p:cNvPr>
            <p:cNvCxnSpPr>
              <a:cxnSpLocks/>
              <a:stCxn id="40" idx="0"/>
              <a:endCxn id="61" idx="4"/>
            </p:cNvCxnSpPr>
            <p:nvPr/>
          </p:nvCxnSpPr>
          <p:spPr>
            <a:xfrm flipV="1">
              <a:off x="7930679" y="2251865"/>
              <a:ext cx="0" cy="189706"/>
            </a:xfrm>
            <a:prstGeom prst="line">
              <a:avLst/>
            </a:prstGeom>
            <a:noFill/>
            <a:ln w="9525" cap="flat" cmpd="sng" algn="ctr">
              <a:solidFill>
                <a:srgbClr val="353535"/>
              </a:solidFill>
              <a:prstDash val="solid"/>
              <a:headEnd type="none"/>
              <a:tailEnd type="none"/>
            </a:ln>
            <a:effectLst/>
          </p:spPr>
        </p:cxnSp>
        <p:sp>
          <p:nvSpPr>
            <p:cNvPr id="60" name="Oval 59">
              <a:extLst>
                <a:ext uri="{FF2B5EF4-FFF2-40B4-BE49-F238E27FC236}">
                  <a16:creationId xmlns:a16="http://schemas.microsoft.com/office/drawing/2014/main" id="{E8A2B41B-E6B3-4292-9387-BC0846BBBA9A}"/>
                </a:ext>
              </a:extLst>
            </p:cNvPr>
            <p:cNvSpPr/>
            <p:nvPr/>
          </p:nvSpPr>
          <p:spPr bwMode="auto">
            <a:xfrm>
              <a:off x="7816379" y="2023265"/>
              <a:ext cx="228600" cy="228600"/>
            </a:xfrm>
            <a:prstGeom prst="ellipse">
              <a:avLst/>
            </a:prstGeom>
            <a:solidFill>
              <a:srgbClr val="0078D7">
                <a:lumMod val="60000"/>
                <a:lumOff val="40000"/>
              </a:srgbClr>
            </a:solidFill>
            <a:ln>
              <a:noFill/>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
                <a:cs typeface="Segoe UI" pitchFamily="34" charset="0"/>
              </a:endParaRPr>
            </a:p>
          </p:txBody>
        </p:sp>
        <p:sp>
          <p:nvSpPr>
            <p:cNvPr id="61" name="TextBox 60">
              <a:extLst>
                <a:ext uri="{FF2B5EF4-FFF2-40B4-BE49-F238E27FC236}">
                  <a16:creationId xmlns:a16="http://schemas.microsoft.com/office/drawing/2014/main" id="{B3886CE4-CEC9-4D56-9660-65A8EA989349}"/>
                </a:ext>
              </a:extLst>
            </p:cNvPr>
            <p:cNvSpPr txBox="1"/>
            <p:nvPr/>
          </p:nvSpPr>
          <p:spPr>
            <a:xfrm>
              <a:off x="8044978" y="1921035"/>
              <a:ext cx="1638300" cy="4893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Port 5000</a:t>
              </a:r>
            </a:p>
          </p:txBody>
        </p:sp>
      </p:grpSp>
      <p:grpSp>
        <p:nvGrpSpPr>
          <p:cNvPr id="62" name="Group 61">
            <a:extLst>
              <a:ext uri="{FF2B5EF4-FFF2-40B4-BE49-F238E27FC236}">
                <a16:creationId xmlns:a16="http://schemas.microsoft.com/office/drawing/2014/main" id="{E14AAEF7-3A5A-4967-9F5F-15304B89625F}"/>
              </a:ext>
            </a:extLst>
          </p:cNvPr>
          <p:cNvGrpSpPr/>
          <p:nvPr/>
        </p:nvGrpSpPr>
        <p:grpSpPr>
          <a:xfrm>
            <a:off x="3777779" y="1146111"/>
            <a:ext cx="3657599" cy="855154"/>
            <a:chOff x="3777779" y="1146111"/>
            <a:chExt cx="3657599" cy="855154"/>
          </a:xfrm>
        </p:grpSpPr>
        <p:sp>
          <p:nvSpPr>
            <p:cNvPr id="63" name="Oval 62">
              <a:extLst>
                <a:ext uri="{FF2B5EF4-FFF2-40B4-BE49-F238E27FC236}">
                  <a16:creationId xmlns:a16="http://schemas.microsoft.com/office/drawing/2014/main" id="{5438ECAD-3404-4F95-BE3C-66C1B6E15B46}"/>
                </a:ext>
              </a:extLst>
            </p:cNvPr>
            <p:cNvSpPr/>
            <p:nvPr/>
          </p:nvSpPr>
          <p:spPr bwMode="auto">
            <a:xfrm>
              <a:off x="3777779" y="1276571"/>
              <a:ext cx="228600" cy="228600"/>
            </a:xfrm>
            <a:prstGeom prst="ellipse">
              <a:avLst/>
            </a:prstGeom>
            <a:solidFill>
              <a:srgbClr val="0078D7">
                <a:lumMod val="60000"/>
                <a:lumOff val="40000"/>
              </a:srgbClr>
            </a:solidFill>
            <a:ln>
              <a:noFill/>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
                <a:cs typeface="Segoe UI" pitchFamily="34" charset="0"/>
              </a:endParaRPr>
            </a:p>
          </p:txBody>
        </p:sp>
        <p:cxnSp>
          <p:nvCxnSpPr>
            <p:cNvPr id="64" name="Straight Connector 63">
              <a:extLst>
                <a:ext uri="{FF2B5EF4-FFF2-40B4-BE49-F238E27FC236}">
                  <a16:creationId xmlns:a16="http://schemas.microsoft.com/office/drawing/2014/main" id="{B3E8A3E0-9B31-4E43-8A52-4196C5310F5D}"/>
                </a:ext>
              </a:extLst>
            </p:cNvPr>
            <p:cNvCxnSpPr>
              <a:cxnSpLocks/>
            </p:cNvCxnSpPr>
            <p:nvPr/>
          </p:nvCxnSpPr>
          <p:spPr>
            <a:xfrm>
              <a:off x="3892079" y="1505171"/>
              <a:ext cx="0" cy="496094"/>
            </a:xfrm>
            <a:prstGeom prst="line">
              <a:avLst/>
            </a:prstGeom>
            <a:noFill/>
            <a:ln w="9525" cap="flat" cmpd="sng" algn="ctr">
              <a:solidFill>
                <a:srgbClr val="353535"/>
              </a:solidFill>
              <a:prstDash val="solid"/>
              <a:headEnd type="none"/>
              <a:tailEnd type="none"/>
            </a:ln>
            <a:effectLst/>
          </p:spPr>
        </p:cxnSp>
        <p:sp>
          <p:nvSpPr>
            <p:cNvPr id="65" name="TextBox 64">
              <a:extLst>
                <a:ext uri="{FF2B5EF4-FFF2-40B4-BE49-F238E27FC236}">
                  <a16:creationId xmlns:a16="http://schemas.microsoft.com/office/drawing/2014/main" id="{D3D84FF6-6E52-466D-9E2A-6AD8A92290A9}"/>
                </a:ext>
              </a:extLst>
            </p:cNvPr>
            <p:cNvSpPr txBox="1"/>
            <p:nvPr/>
          </p:nvSpPr>
          <p:spPr>
            <a:xfrm>
              <a:off x="3892078" y="1146111"/>
              <a:ext cx="3543300" cy="7602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Public IP: 40.85.154.240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Ports exposed: 80</a:t>
              </a:r>
            </a:p>
          </p:txBody>
        </p:sp>
      </p:grpSp>
      <p:sp>
        <p:nvSpPr>
          <p:cNvPr id="66" name="TextBox 65">
            <a:extLst>
              <a:ext uri="{FF2B5EF4-FFF2-40B4-BE49-F238E27FC236}">
                <a16:creationId xmlns:a16="http://schemas.microsoft.com/office/drawing/2014/main" id="{BC1D8E59-A4BF-4BA5-AC2E-140B46941DC0}"/>
              </a:ext>
            </a:extLst>
          </p:cNvPr>
          <p:cNvSpPr txBox="1"/>
          <p:nvPr/>
        </p:nvSpPr>
        <p:spPr>
          <a:xfrm>
            <a:off x="8523652" y="6488062"/>
            <a:ext cx="3733800" cy="4616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Multi-container groups for Windows coming soon</a:t>
            </a:r>
          </a:p>
        </p:txBody>
      </p:sp>
    </p:spTree>
    <p:extLst>
      <p:ext uri="{BB962C8B-B14F-4D97-AF65-F5344CB8AC3E}">
        <p14:creationId xmlns:p14="http://schemas.microsoft.com/office/powerpoint/2010/main" val="2932581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down)">
                                      <p:cBhvr>
                                        <p:cTn id="45" dur="500"/>
                                        <p:tgtEl>
                                          <p:spTgt spid="46"/>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down)">
                                      <p:cBhvr>
                                        <p:cTn id="52" dur="500"/>
                                        <p:tgtEl>
                                          <p:spTgt spid="47"/>
                                        </p:tgtEl>
                                      </p:cBhvr>
                                    </p:animEffect>
                                  </p:childTnLst>
                                </p:cTn>
                              </p:par>
                              <p:par>
                                <p:cTn id="53" presetID="10"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66"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The ACI model: billing</a:t>
            </a:r>
          </a:p>
        </p:txBody>
      </p:sp>
      <p:sp>
        <p:nvSpPr>
          <p:cNvPr id="3" name="Text Placeholder 2"/>
          <p:cNvSpPr>
            <a:spLocks noGrp="1"/>
          </p:cNvSpPr>
          <p:nvPr>
            <p:ph type="body" sz="quarter" idx="10"/>
          </p:nvPr>
        </p:nvSpPr>
        <p:spPr>
          <a:xfrm>
            <a:off x="269303" y="1187963"/>
            <a:ext cx="11655078" cy="3723303"/>
          </a:xfrm>
        </p:spPr>
        <p:txBody>
          <a:bodyPr/>
          <a:lstStyle/>
          <a:p>
            <a:r>
              <a:rPr lang="en-US" dirty="0"/>
              <a:t>One-time charge for container creation: $0.0025</a:t>
            </a:r>
          </a:p>
          <a:p>
            <a:r>
              <a:rPr lang="en-US" dirty="0"/>
              <a:t>Per-second charge for CPU/memory requested:</a:t>
            </a:r>
          </a:p>
          <a:p>
            <a:pPr lvl="1"/>
            <a:r>
              <a:rPr lang="en-US" dirty="0"/>
              <a:t>1 vCPU core: $0.000013</a:t>
            </a:r>
          </a:p>
          <a:p>
            <a:pPr lvl="1"/>
            <a:r>
              <a:rPr lang="en-US" dirty="0"/>
              <a:t>1 GB memory: $0.000013</a:t>
            </a:r>
          </a:p>
          <a:p>
            <a:r>
              <a:rPr lang="en-US" dirty="0"/>
              <a:t>Examples:</a:t>
            </a:r>
          </a:p>
          <a:p>
            <a:pPr lvl="1"/>
            <a:r>
              <a:rPr lang="en-US" dirty="0"/>
              <a:t>Single container with 1 CPU/1 GB running for one month: $62.21</a:t>
            </a:r>
          </a:p>
          <a:p>
            <a:pPr lvl="1"/>
            <a:r>
              <a:rPr lang="en-US" dirty="0"/>
              <a:t>100 containers with 2 CPU/3 GB running for one hour each: $22.75</a:t>
            </a:r>
          </a:p>
        </p:txBody>
      </p:sp>
    </p:spTree>
    <p:extLst>
      <p:ext uri="{BB962C8B-B14F-4D97-AF65-F5344CB8AC3E}">
        <p14:creationId xmlns:p14="http://schemas.microsoft.com/office/powerpoint/2010/main" val="2378454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F1110A-D755-4809-9694-3EC44F523FFD}"/>
              </a:ext>
            </a:extLst>
          </p:cNvPr>
          <p:cNvSpPr/>
          <p:nvPr/>
        </p:nvSpPr>
        <p:spPr bwMode="auto">
          <a:xfrm>
            <a:off x="1" y="487"/>
            <a:ext cx="6113119"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p:cNvSpPr/>
          <p:nvPr/>
        </p:nvSpPr>
        <p:spPr>
          <a:xfrm>
            <a:off x="276455" y="2093419"/>
            <a:ext cx="5773003" cy="2353465"/>
          </a:xfrm>
          <a:prstGeom prst="rect">
            <a:avLst/>
          </a:prstGeom>
        </p:spPr>
        <p:txBody>
          <a:bodyPr wrap="square" lIns="179285">
            <a:spAutoFit/>
          </a:bodyPr>
          <a:lstStyle/>
          <a:p>
            <a:pPr marL="286346" marR="0" lvl="0" indent="-286346" algn="l" defTabSz="913782" rtl="0" eaLnBrk="1" fontAlgn="auto" latinLnBrk="0" hangingPunct="1">
              <a:lnSpc>
                <a:spcPct val="100000"/>
              </a:lnSpc>
              <a:spcBef>
                <a:spcPts val="0"/>
              </a:spcBef>
              <a:spcAft>
                <a:spcPts val="1765"/>
              </a:spcAft>
              <a:buClr>
                <a:srgbClr val="FFFFFF"/>
              </a:buClr>
              <a:buSzTx/>
              <a:buFont typeface="Arial" panose="020B0604020202020204" pitchFamily="34" charset="0"/>
              <a:buChar char="•"/>
              <a:tabLst/>
              <a:defRPr/>
            </a:pPr>
            <a: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t>Enable Kubernetes clusters to </a:t>
            </a:r>
            <a:b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br>
            <a: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t>deploy using ACI</a:t>
            </a:r>
          </a:p>
          <a:p>
            <a:pPr marL="286346" marR="0" lvl="0" indent="-286346" algn="l" defTabSz="913782" rtl="0" eaLnBrk="1" fontAlgn="auto" latinLnBrk="0" hangingPunct="1">
              <a:lnSpc>
                <a:spcPct val="100000"/>
              </a:lnSpc>
              <a:spcBef>
                <a:spcPts val="0"/>
              </a:spcBef>
              <a:spcAft>
                <a:spcPts val="1765"/>
              </a:spcAft>
              <a:buClr>
                <a:srgbClr val="FFFFFF"/>
              </a:buClr>
              <a:buSzTx/>
              <a:buFont typeface="Arial" panose="020B0604020202020204" pitchFamily="34" charset="0"/>
              <a:buChar char="•"/>
              <a:tabLst/>
              <a:defRPr/>
            </a:pPr>
            <a: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t>Open-source on GitHub</a:t>
            </a:r>
          </a:p>
          <a:p>
            <a:pPr marL="286346" marR="0" lvl="0" indent="-286346" algn="l" defTabSz="913782" rtl="0" eaLnBrk="1" fontAlgn="auto" latinLnBrk="0" hangingPunct="1">
              <a:lnSpc>
                <a:spcPct val="100000"/>
              </a:lnSpc>
              <a:spcBef>
                <a:spcPts val="0"/>
              </a:spcBef>
              <a:spcAft>
                <a:spcPts val="1765"/>
              </a:spcAft>
              <a:buClr>
                <a:srgbClr val="FFFFFF"/>
              </a:buClr>
              <a:buSzTx/>
              <a:buFont typeface="Arial" panose="020B0604020202020204" pitchFamily="34" charset="0"/>
              <a:buChar char="•"/>
              <a:tabLst/>
              <a:defRPr/>
            </a:pPr>
            <a: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t>The best of both worlds</a:t>
            </a:r>
            <a:b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br>
            <a:r>
              <a:rPr kumimoji="0" lang="en-US" sz="2353" b="1" i="0" u="none" strike="noStrike" kern="1200" cap="none" spc="0" normalizeH="0" baseline="0" noProof="0" dirty="0">
                <a:ln>
                  <a:noFill/>
                </a:ln>
                <a:gradFill>
                  <a:gsLst>
                    <a:gs pos="54867">
                      <a:srgbClr val="FFFFFF"/>
                    </a:gs>
                    <a:gs pos="24336">
                      <a:srgbClr val="FFFFFF"/>
                    </a:gs>
                  </a:gsLst>
                  <a:lin ang="5400000" scaled="0"/>
                </a:gradFill>
                <a:effectLst/>
                <a:uLnTx/>
                <a:uFillTx/>
                <a:latin typeface="Arial" panose="020B0604020202020204" pitchFamily="34" charset="0"/>
                <a:ea typeface="+mn-ea"/>
                <a:cs typeface="Arial" panose="020B0604020202020204" pitchFamily="34" charset="0"/>
              </a:rPr>
              <a:t>(VM and ACI)</a:t>
            </a:r>
          </a:p>
        </p:txBody>
      </p:sp>
      <p:grpSp>
        <p:nvGrpSpPr>
          <p:cNvPr id="7" name="Group 6">
            <a:extLst>
              <a:ext uri="{FF2B5EF4-FFF2-40B4-BE49-F238E27FC236}">
                <a16:creationId xmlns:a16="http://schemas.microsoft.com/office/drawing/2014/main" id="{2D11BB6C-0FCF-4BAF-B86C-C13474DD1353}"/>
              </a:ext>
            </a:extLst>
          </p:cNvPr>
          <p:cNvGrpSpPr/>
          <p:nvPr/>
        </p:nvGrpSpPr>
        <p:grpSpPr>
          <a:xfrm>
            <a:off x="6641809" y="2870993"/>
            <a:ext cx="2492061" cy="1632870"/>
            <a:chOff x="6749591" y="2928066"/>
            <a:chExt cx="2542032" cy="1665612"/>
          </a:xfrm>
        </p:grpSpPr>
        <p:sp>
          <p:nvSpPr>
            <p:cNvPr id="19" name="Rectangle 18">
              <a:extLst>
                <a:ext uri="{FF2B5EF4-FFF2-40B4-BE49-F238E27FC236}">
                  <a16:creationId xmlns:a16="http://schemas.microsoft.com/office/drawing/2014/main" id="{39E05FCD-9F90-45C4-A145-6B43A562823C}"/>
                </a:ext>
              </a:extLst>
            </p:cNvPr>
            <p:cNvSpPr/>
            <p:nvPr/>
          </p:nvSpPr>
          <p:spPr bwMode="auto">
            <a:xfrm>
              <a:off x="6749591" y="2928066"/>
              <a:ext cx="2542032" cy="16656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Virtual Machines</a:t>
              </a:r>
            </a:p>
          </p:txBody>
        </p:sp>
        <p:pic>
          <p:nvPicPr>
            <p:cNvPr id="21" name="Picture 20">
              <a:extLst>
                <a:ext uri="{FF2B5EF4-FFF2-40B4-BE49-F238E27FC236}">
                  <a16:creationId xmlns:a16="http://schemas.microsoft.com/office/drawing/2014/main" id="{71C71697-8A77-4676-923A-3D035057F628}"/>
                </a:ext>
              </a:extLst>
            </p:cNvPr>
            <p:cNvPicPr>
              <a:picLocks noChangeAspect="1"/>
            </p:cNvPicPr>
            <p:nvPr/>
          </p:nvPicPr>
          <p:blipFill>
            <a:blip r:embed="rId3"/>
            <a:stretch>
              <a:fillRect/>
            </a:stretch>
          </p:blipFill>
          <p:spPr>
            <a:xfrm>
              <a:off x="7655194" y="3248227"/>
              <a:ext cx="734426" cy="680950"/>
            </a:xfrm>
            <a:prstGeom prst="rect">
              <a:avLst/>
            </a:prstGeom>
          </p:spPr>
        </p:pic>
      </p:grpSp>
      <p:grpSp>
        <p:nvGrpSpPr>
          <p:cNvPr id="6" name="Group 5">
            <a:extLst>
              <a:ext uri="{FF2B5EF4-FFF2-40B4-BE49-F238E27FC236}">
                <a16:creationId xmlns:a16="http://schemas.microsoft.com/office/drawing/2014/main" id="{D3482892-163E-42C3-8915-6428C4ABF6B0}"/>
              </a:ext>
            </a:extLst>
          </p:cNvPr>
          <p:cNvGrpSpPr/>
          <p:nvPr/>
        </p:nvGrpSpPr>
        <p:grpSpPr>
          <a:xfrm>
            <a:off x="6641810" y="1992542"/>
            <a:ext cx="5019979" cy="878451"/>
            <a:chOff x="13076237" y="2419348"/>
            <a:chExt cx="4389437" cy="775418"/>
          </a:xfrm>
        </p:grpSpPr>
        <p:sp>
          <p:nvSpPr>
            <p:cNvPr id="18" name="Rectangle 17">
              <a:extLst>
                <a:ext uri="{FF2B5EF4-FFF2-40B4-BE49-F238E27FC236}">
                  <a16:creationId xmlns:a16="http://schemas.microsoft.com/office/drawing/2014/main" id="{6D6F51F9-2358-4AA6-A69B-86162CA18D4D}"/>
                </a:ext>
              </a:extLst>
            </p:cNvPr>
            <p:cNvSpPr/>
            <p:nvPr/>
          </p:nvSpPr>
          <p:spPr bwMode="auto">
            <a:xfrm>
              <a:off x="13076237" y="2430462"/>
              <a:ext cx="4389437" cy="731838"/>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52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Kubernetes</a:t>
              </a:r>
            </a:p>
          </p:txBody>
        </p:sp>
        <p:pic>
          <p:nvPicPr>
            <p:cNvPr id="22" name="Picture 2" descr="Image result for kubernetes logo">
              <a:extLst>
                <a:ext uri="{FF2B5EF4-FFF2-40B4-BE49-F238E27FC236}">
                  <a16:creationId xmlns:a16="http://schemas.microsoft.com/office/drawing/2014/main" id="{5FA85DD0-5CD1-413B-8077-D719F47386BF}"/>
                </a:ext>
              </a:extLst>
            </p:cNvPr>
            <p:cNvPicPr>
              <a:picLocks noChangeAspect="1" noChangeArrowheads="1"/>
            </p:cNvPicPr>
            <p:nvPr/>
          </p:nvPicPr>
          <p:blipFill>
            <a:blip r:embed="rId4">
              <a:clrChange>
                <a:clrFrom>
                  <a:srgbClr val="3F79F4"/>
                </a:clrFrom>
                <a:clrTo>
                  <a:srgbClr val="3F79F4">
                    <a:alpha val="0"/>
                  </a:srgbClr>
                </a:clrTo>
              </a:clrChange>
              <a:extLst>
                <a:ext uri="{28A0092B-C50C-407E-A947-70E740481C1C}">
                  <a14:useLocalDpi xmlns:a14="http://schemas.microsoft.com/office/drawing/2010/main" val="0"/>
                </a:ext>
              </a:extLst>
            </a:blip>
            <a:srcRect/>
            <a:stretch>
              <a:fillRect/>
            </a:stretch>
          </p:blipFill>
          <p:spPr bwMode="auto">
            <a:xfrm>
              <a:off x="13496520" y="2419348"/>
              <a:ext cx="775418" cy="7754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50B661E-6A83-4524-8C03-CE19C64CEA7E}"/>
              </a:ext>
            </a:extLst>
          </p:cNvPr>
          <p:cNvGrpSpPr/>
          <p:nvPr/>
        </p:nvGrpSpPr>
        <p:grpSpPr>
          <a:xfrm>
            <a:off x="9169728" y="2870993"/>
            <a:ext cx="2492061" cy="1632870"/>
            <a:chOff x="9328200" y="2928066"/>
            <a:chExt cx="2542032" cy="1665612"/>
          </a:xfrm>
        </p:grpSpPr>
        <p:sp>
          <p:nvSpPr>
            <p:cNvPr id="20" name="Rectangle 19">
              <a:extLst>
                <a:ext uri="{FF2B5EF4-FFF2-40B4-BE49-F238E27FC236}">
                  <a16:creationId xmlns:a16="http://schemas.microsoft.com/office/drawing/2014/main" id="{486572AF-AEA7-430A-B769-7F86A664695D}"/>
                </a:ext>
              </a:extLst>
            </p:cNvPr>
            <p:cNvSpPr/>
            <p:nvPr/>
          </p:nvSpPr>
          <p:spPr bwMode="auto">
            <a:xfrm>
              <a:off x="9328200" y="2928066"/>
              <a:ext cx="2542032" cy="16656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Container Instances</a:t>
              </a:r>
            </a:p>
          </p:txBody>
        </p:sp>
        <p:pic>
          <p:nvPicPr>
            <p:cNvPr id="23" name="Picture 22">
              <a:extLst>
                <a:ext uri="{FF2B5EF4-FFF2-40B4-BE49-F238E27FC236}">
                  <a16:creationId xmlns:a16="http://schemas.microsoft.com/office/drawing/2014/main" id="{165CDAD3-0223-40D2-A166-46A3E5C32299}"/>
                </a:ext>
              </a:extLst>
            </p:cNvPr>
            <p:cNvPicPr>
              <a:picLocks noChangeAspect="1"/>
            </p:cNvPicPr>
            <p:nvPr/>
          </p:nvPicPr>
          <p:blipFill>
            <a:blip r:embed="rId5"/>
            <a:stretch>
              <a:fillRect/>
            </a:stretch>
          </p:blipFill>
          <p:spPr>
            <a:xfrm>
              <a:off x="10240871" y="3239106"/>
              <a:ext cx="716690" cy="715854"/>
            </a:xfrm>
            <a:prstGeom prst="rect">
              <a:avLst/>
            </a:prstGeom>
          </p:spPr>
        </p:pic>
      </p:grpSp>
      <p:sp>
        <p:nvSpPr>
          <p:cNvPr id="4" name="Title 3">
            <a:extLst>
              <a:ext uri="{FF2B5EF4-FFF2-40B4-BE49-F238E27FC236}">
                <a16:creationId xmlns:a16="http://schemas.microsoft.com/office/drawing/2014/main" id="{810AA69D-1833-43BE-9A5A-D15CDA55754B}"/>
              </a:ext>
            </a:extLst>
          </p:cNvPr>
          <p:cNvSpPr>
            <a:spLocks noGrp="1"/>
          </p:cNvSpPr>
          <p:nvPr>
            <p:ph type="title"/>
          </p:nvPr>
        </p:nvSpPr>
        <p:spPr>
          <a:xfrm>
            <a:off x="269241" y="289957"/>
            <a:ext cx="5582422" cy="899537"/>
          </a:xfrm>
        </p:spPr>
        <p:txBody>
          <a:bodyPr/>
          <a:lstStyle/>
          <a:p>
            <a:r>
              <a:rPr lang="en-US" dirty="0">
                <a:gradFill>
                  <a:gsLst>
                    <a:gs pos="14602">
                      <a:schemeClr val="bg1"/>
                    </a:gs>
                    <a:gs pos="33000">
                      <a:schemeClr val="bg1"/>
                    </a:gs>
                  </a:gsLst>
                  <a:lin ang="5400000" scaled="0"/>
                </a:gradFill>
                <a:latin typeface="Arial" panose="020B0604020202020204" pitchFamily="34" charset="0"/>
                <a:cs typeface="Arial" panose="020B0604020202020204" pitchFamily="34" charset="0"/>
              </a:rPr>
              <a:t>ACI Connector </a:t>
            </a:r>
            <a:br>
              <a:rPr lang="en-US" dirty="0">
                <a:gradFill>
                  <a:gsLst>
                    <a:gs pos="14602">
                      <a:schemeClr val="bg1"/>
                    </a:gs>
                    <a:gs pos="33000">
                      <a:schemeClr val="bg1"/>
                    </a:gs>
                  </a:gsLst>
                  <a:lin ang="5400000" scaled="0"/>
                </a:gradFill>
                <a:latin typeface="Arial" panose="020B0604020202020204" pitchFamily="34" charset="0"/>
                <a:cs typeface="Arial" panose="020B0604020202020204" pitchFamily="34" charset="0"/>
              </a:rPr>
            </a:br>
            <a:r>
              <a:rPr lang="en-US" dirty="0">
                <a:gradFill>
                  <a:gsLst>
                    <a:gs pos="14602">
                      <a:schemeClr val="bg1"/>
                    </a:gs>
                    <a:gs pos="33000">
                      <a:schemeClr val="bg1"/>
                    </a:gs>
                  </a:gsLst>
                  <a:lin ang="5400000" scaled="0"/>
                </a:gradFill>
                <a:latin typeface="Arial" panose="020B0604020202020204" pitchFamily="34" charset="0"/>
                <a:cs typeface="Arial" panose="020B0604020202020204" pitchFamily="34" charset="0"/>
              </a:rPr>
              <a:t>for Kubernetes</a:t>
            </a:r>
            <a:br>
              <a:rPr lang="en-US" dirty="0">
                <a:gradFill>
                  <a:gsLst>
                    <a:gs pos="14602">
                      <a:schemeClr val="bg1"/>
                    </a:gs>
                    <a:gs pos="33000">
                      <a:schemeClr val="bg1"/>
                    </a:gs>
                  </a:gsLst>
                  <a:lin ang="5400000" scaled="0"/>
                </a:gradFill>
                <a:latin typeface="Arial" panose="020B0604020202020204" pitchFamily="34" charset="0"/>
                <a:cs typeface="Arial" panose="020B0604020202020204" pitchFamily="34" charset="0"/>
              </a:rPr>
            </a:br>
            <a:endParaRPr lang="en-US" dirty="0">
              <a:gradFill>
                <a:gsLst>
                  <a:gs pos="14602">
                    <a:schemeClr val="bg1"/>
                  </a:gs>
                  <a:gs pos="33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6257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accel="50000" decel="50000" fill="hold" nodeType="withEffect">
                                  <p:stCondLst>
                                    <p:cond delay="0"/>
                                  </p:stCondLst>
                                  <p:childTnLst>
                                    <p:animMotion origin="layout" path="M -3.66607E-6 4.1035E-6 L -3.66607E-6 0.09782 " pathEditMode="relative" rAng="0" ptsTypes="AA">
                                      <p:cBhvr>
                                        <p:cTn id="9" dur="500" spd="-100000" fill="hold"/>
                                        <p:tgtEl>
                                          <p:spTgt spid="7"/>
                                        </p:tgtEl>
                                        <p:attrNameLst>
                                          <p:attrName>ppt_x</p:attrName>
                                          <p:attrName>ppt_y</p:attrName>
                                        </p:attrNameLst>
                                      </p:cBhvr>
                                      <p:rCtr x="0" y="4880"/>
                                    </p:animMotion>
                                  </p:childTnLst>
                                </p:cTn>
                              </p:par>
                            </p:childTnLst>
                          </p:cTn>
                        </p:par>
                        <p:par>
                          <p:cTn id="10" fill="hold">
                            <p:stCondLst>
                              <p:cond delay="500"/>
                            </p:stCondLst>
                            <p:childTnLst>
                              <p:par>
                                <p:cTn id="11" presetID="10" presetClass="entr" presetSubtype="0" fill="hold" nodeType="afterEffect">
                                  <p:stCondLst>
                                    <p:cond delay="25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par>
                                <p:cTn id="14" presetID="42" presetClass="path" presetSubtype="0" accel="50000" decel="50000" fill="hold" nodeType="withEffect">
                                  <p:stCondLst>
                                    <p:cond delay="0"/>
                                  </p:stCondLst>
                                  <p:childTnLst>
                                    <p:animMotion origin="layout" path="M 4.82767E-6 4.1035E-6 L 4.82767E-6 0.09782 " pathEditMode="relative" rAng="0" ptsTypes="AA">
                                      <p:cBhvr>
                                        <p:cTn id="15" dur="500" spd="-100000" fill="hold"/>
                                        <p:tgtEl>
                                          <p:spTgt spid="8"/>
                                        </p:tgtEl>
                                        <p:attrNameLst>
                                          <p:attrName>ppt_x</p:attrName>
                                          <p:attrName>ppt_y</p:attrName>
                                        </p:attrNameLst>
                                      </p:cBhvr>
                                      <p:rCtr x="0" y="4880"/>
                                    </p:animMotion>
                                  </p:childTnLst>
                                </p:cTn>
                              </p:par>
                            </p:childTnLst>
                          </p:cTn>
                        </p:par>
                        <p:par>
                          <p:cTn id="16" fill="hold">
                            <p:stCondLst>
                              <p:cond delay="1000"/>
                            </p:stCondLst>
                            <p:childTnLst>
                              <p:par>
                                <p:cTn id="17" presetID="10" presetClass="entr" presetSubtype="0"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par>
                                <p:cTn id="20" presetID="42" presetClass="path" presetSubtype="0" accel="50000" decel="50000" fill="hold" nodeType="withEffect">
                                  <p:stCondLst>
                                    <p:cond delay="0"/>
                                  </p:stCondLst>
                                  <p:childTnLst>
                                    <p:animMotion origin="layout" path="M -4.4192E-6 3.43168E-6 L -4.4192E-6 -0.09487 " pathEditMode="relative" rAng="0" ptsTypes="AA">
                                      <p:cBhvr>
                                        <p:cTn id="21" dur="500" spd="-100000" fill="hold"/>
                                        <p:tgtEl>
                                          <p:spTgt spid="6"/>
                                        </p:tgtEl>
                                        <p:attrNameLst>
                                          <p:attrName>ppt_x</p:attrName>
                                          <p:attrName>ppt_y</p:attrName>
                                        </p:attrNameLst>
                                      </p:cBhvr>
                                      <p:rCtr x="0" y="-47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BF3D-D441-40B9-AF67-ECBB20043ADE}"/>
              </a:ext>
            </a:extLst>
          </p:cNvPr>
          <p:cNvSpPr>
            <a:spLocks noGrp="1"/>
          </p:cNvSpPr>
          <p:nvPr>
            <p:ph type="title"/>
          </p:nvPr>
        </p:nvSpPr>
        <p:spPr/>
        <p:txBody>
          <a:bodyPr/>
          <a:lstStyle/>
          <a:p>
            <a:r>
              <a:rPr lang="en-US" dirty="0"/>
              <a:t>Bursting with the ACI Connector</a:t>
            </a:r>
          </a:p>
        </p:txBody>
      </p:sp>
      <p:sp>
        <p:nvSpPr>
          <p:cNvPr id="3" name="Rectangle 2">
            <a:extLst>
              <a:ext uri="{FF2B5EF4-FFF2-40B4-BE49-F238E27FC236}">
                <a16:creationId xmlns:a16="http://schemas.microsoft.com/office/drawing/2014/main" id="{0BDFFA70-3C10-434D-8864-1C09CBF15FAB}"/>
              </a:ext>
            </a:extLst>
          </p:cNvPr>
          <p:cNvSpPr/>
          <p:nvPr/>
        </p:nvSpPr>
        <p:spPr bwMode="auto">
          <a:xfrm>
            <a:off x="3705534" y="3316947"/>
            <a:ext cx="433272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Kubernetes Control Plane</a:t>
            </a:r>
          </a:p>
        </p:txBody>
      </p:sp>
      <p:sp>
        <p:nvSpPr>
          <p:cNvPr id="4" name="Rectangle 3">
            <a:extLst>
              <a:ext uri="{FF2B5EF4-FFF2-40B4-BE49-F238E27FC236}">
                <a16:creationId xmlns:a16="http://schemas.microsoft.com/office/drawing/2014/main" id="{7BD68162-A87E-4F4C-863B-10B33F1B8474}"/>
              </a:ext>
            </a:extLst>
          </p:cNvPr>
          <p:cNvSpPr/>
          <p:nvPr/>
        </p:nvSpPr>
        <p:spPr bwMode="auto">
          <a:xfrm>
            <a:off x="3705534" y="4213372"/>
            <a:ext cx="1269935" cy="1792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VM</a:t>
            </a:r>
          </a:p>
        </p:txBody>
      </p:sp>
      <p:sp>
        <p:nvSpPr>
          <p:cNvPr id="5" name="Rectangle 4">
            <a:extLst>
              <a:ext uri="{FF2B5EF4-FFF2-40B4-BE49-F238E27FC236}">
                <a16:creationId xmlns:a16="http://schemas.microsoft.com/office/drawing/2014/main" id="{00588C66-6A32-4B5A-ACF2-3F6378DA47EB}"/>
              </a:ext>
            </a:extLst>
          </p:cNvPr>
          <p:cNvSpPr/>
          <p:nvPr/>
        </p:nvSpPr>
        <p:spPr bwMode="auto">
          <a:xfrm>
            <a:off x="6768319" y="4213372"/>
            <a:ext cx="1269935" cy="1776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VM</a:t>
            </a:r>
          </a:p>
        </p:txBody>
      </p:sp>
      <p:sp>
        <p:nvSpPr>
          <p:cNvPr id="6" name="Rectangle 5">
            <a:extLst>
              <a:ext uri="{FF2B5EF4-FFF2-40B4-BE49-F238E27FC236}">
                <a16:creationId xmlns:a16="http://schemas.microsoft.com/office/drawing/2014/main" id="{AE9BF657-7DB1-41A8-A051-75E891FD732A}"/>
              </a:ext>
            </a:extLst>
          </p:cNvPr>
          <p:cNvSpPr/>
          <p:nvPr/>
        </p:nvSpPr>
        <p:spPr bwMode="auto">
          <a:xfrm>
            <a:off x="5236926" y="4213372"/>
            <a:ext cx="1269935" cy="1792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VM</a:t>
            </a:r>
          </a:p>
        </p:txBody>
      </p:sp>
      <p:sp>
        <p:nvSpPr>
          <p:cNvPr id="12" name="Rectangle 11">
            <a:extLst>
              <a:ext uri="{FF2B5EF4-FFF2-40B4-BE49-F238E27FC236}">
                <a16:creationId xmlns:a16="http://schemas.microsoft.com/office/drawing/2014/main" id="{D5EDF671-D529-4AA0-8F40-6FF0D15B6D1A}"/>
              </a:ext>
            </a:extLst>
          </p:cNvPr>
          <p:cNvSpPr/>
          <p:nvPr/>
        </p:nvSpPr>
        <p:spPr bwMode="auto">
          <a:xfrm>
            <a:off x="3735105" y="4286201"/>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Rectangle 14">
            <a:extLst>
              <a:ext uri="{FF2B5EF4-FFF2-40B4-BE49-F238E27FC236}">
                <a16:creationId xmlns:a16="http://schemas.microsoft.com/office/drawing/2014/main" id="{3E0FD098-7024-4235-A33A-0CD9D0111BEF}"/>
              </a:ext>
            </a:extLst>
          </p:cNvPr>
          <p:cNvSpPr/>
          <p:nvPr/>
        </p:nvSpPr>
        <p:spPr bwMode="auto">
          <a:xfrm>
            <a:off x="4367018" y="428620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6" name="Rectangle 15">
            <a:extLst>
              <a:ext uri="{FF2B5EF4-FFF2-40B4-BE49-F238E27FC236}">
                <a16:creationId xmlns:a16="http://schemas.microsoft.com/office/drawing/2014/main" id="{87AE1E71-3DA4-45A6-84DB-FEF85E6AF985}"/>
              </a:ext>
            </a:extLst>
          </p:cNvPr>
          <p:cNvSpPr/>
          <p:nvPr/>
        </p:nvSpPr>
        <p:spPr bwMode="auto">
          <a:xfrm>
            <a:off x="4367018"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7" name="Rectangle 16">
            <a:extLst>
              <a:ext uri="{FF2B5EF4-FFF2-40B4-BE49-F238E27FC236}">
                <a16:creationId xmlns:a16="http://schemas.microsoft.com/office/drawing/2014/main" id="{5E611EF5-631C-4C6F-B51E-DE74263C431C}"/>
              </a:ext>
            </a:extLst>
          </p:cNvPr>
          <p:cNvSpPr/>
          <p:nvPr/>
        </p:nvSpPr>
        <p:spPr bwMode="auto">
          <a:xfrm>
            <a:off x="3738403"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8" name="Rectangle 17">
            <a:extLst>
              <a:ext uri="{FF2B5EF4-FFF2-40B4-BE49-F238E27FC236}">
                <a16:creationId xmlns:a16="http://schemas.microsoft.com/office/drawing/2014/main" id="{8C06CD5F-8B58-4407-9592-F6CE84538A15}"/>
              </a:ext>
            </a:extLst>
          </p:cNvPr>
          <p:cNvSpPr/>
          <p:nvPr/>
        </p:nvSpPr>
        <p:spPr bwMode="auto">
          <a:xfrm>
            <a:off x="4367018"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9" name="Rectangle 18">
            <a:extLst>
              <a:ext uri="{FF2B5EF4-FFF2-40B4-BE49-F238E27FC236}">
                <a16:creationId xmlns:a16="http://schemas.microsoft.com/office/drawing/2014/main" id="{FBD9E32A-6874-4172-993D-1FD91F94DA65}"/>
              </a:ext>
            </a:extLst>
          </p:cNvPr>
          <p:cNvSpPr/>
          <p:nvPr/>
        </p:nvSpPr>
        <p:spPr bwMode="auto">
          <a:xfrm>
            <a:off x="3745004"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0" name="Rectangle 19">
            <a:extLst>
              <a:ext uri="{FF2B5EF4-FFF2-40B4-BE49-F238E27FC236}">
                <a16:creationId xmlns:a16="http://schemas.microsoft.com/office/drawing/2014/main" id="{D6D469DB-7AD1-4655-9425-FF05707C1967}"/>
              </a:ext>
            </a:extLst>
          </p:cNvPr>
          <p:cNvSpPr/>
          <p:nvPr/>
        </p:nvSpPr>
        <p:spPr bwMode="auto">
          <a:xfrm>
            <a:off x="5269242" y="4286201"/>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Rectangle 20">
            <a:extLst>
              <a:ext uri="{FF2B5EF4-FFF2-40B4-BE49-F238E27FC236}">
                <a16:creationId xmlns:a16="http://schemas.microsoft.com/office/drawing/2014/main" id="{64C00575-043E-43CF-9DB7-CD7EC5065EA6}"/>
              </a:ext>
            </a:extLst>
          </p:cNvPr>
          <p:cNvSpPr/>
          <p:nvPr/>
        </p:nvSpPr>
        <p:spPr bwMode="auto">
          <a:xfrm>
            <a:off x="5901156" y="428620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2" name="Rectangle 21">
            <a:extLst>
              <a:ext uri="{FF2B5EF4-FFF2-40B4-BE49-F238E27FC236}">
                <a16:creationId xmlns:a16="http://schemas.microsoft.com/office/drawing/2014/main" id="{58389283-2D8C-4E1A-8483-D9558486F049}"/>
              </a:ext>
            </a:extLst>
          </p:cNvPr>
          <p:cNvSpPr/>
          <p:nvPr/>
        </p:nvSpPr>
        <p:spPr bwMode="auto">
          <a:xfrm>
            <a:off x="5901156"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3" name="Rectangle 22">
            <a:extLst>
              <a:ext uri="{FF2B5EF4-FFF2-40B4-BE49-F238E27FC236}">
                <a16:creationId xmlns:a16="http://schemas.microsoft.com/office/drawing/2014/main" id="{DBAF8102-69B9-49AB-8323-B200063FA0C8}"/>
              </a:ext>
            </a:extLst>
          </p:cNvPr>
          <p:cNvSpPr/>
          <p:nvPr/>
        </p:nvSpPr>
        <p:spPr bwMode="auto">
          <a:xfrm>
            <a:off x="5272540"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4" name="Rectangle 23">
            <a:extLst>
              <a:ext uri="{FF2B5EF4-FFF2-40B4-BE49-F238E27FC236}">
                <a16:creationId xmlns:a16="http://schemas.microsoft.com/office/drawing/2014/main" id="{1BD7302F-890D-47D4-9DD5-D1556B604C1D}"/>
              </a:ext>
            </a:extLst>
          </p:cNvPr>
          <p:cNvSpPr/>
          <p:nvPr/>
        </p:nvSpPr>
        <p:spPr bwMode="auto">
          <a:xfrm>
            <a:off x="5901156"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5" name="Rectangle 24">
            <a:extLst>
              <a:ext uri="{FF2B5EF4-FFF2-40B4-BE49-F238E27FC236}">
                <a16:creationId xmlns:a16="http://schemas.microsoft.com/office/drawing/2014/main" id="{6D12A52B-8B4B-43FD-9607-441A8D742052}"/>
              </a:ext>
            </a:extLst>
          </p:cNvPr>
          <p:cNvSpPr/>
          <p:nvPr/>
        </p:nvSpPr>
        <p:spPr bwMode="auto">
          <a:xfrm>
            <a:off x="5279142"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6" name="Rectangle 25">
            <a:extLst>
              <a:ext uri="{FF2B5EF4-FFF2-40B4-BE49-F238E27FC236}">
                <a16:creationId xmlns:a16="http://schemas.microsoft.com/office/drawing/2014/main" id="{63DDA3D8-4294-47EF-A4C4-C56FBB87CC1A}"/>
              </a:ext>
            </a:extLst>
          </p:cNvPr>
          <p:cNvSpPr/>
          <p:nvPr/>
        </p:nvSpPr>
        <p:spPr bwMode="auto">
          <a:xfrm>
            <a:off x="6814324" y="4286201"/>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7" name="Rectangle 26">
            <a:extLst>
              <a:ext uri="{FF2B5EF4-FFF2-40B4-BE49-F238E27FC236}">
                <a16:creationId xmlns:a16="http://schemas.microsoft.com/office/drawing/2014/main" id="{BF07CC99-6432-4CF2-AA83-124F7CB75ED1}"/>
              </a:ext>
            </a:extLst>
          </p:cNvPr>
          <p:cNvSpPr/>
          <p:nvPr/>
        </p:nvSpPr>
        <p:spPr bwMode="auto">
          <a:xfrm>
            <a:off x="7446238" y="428620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8" name="Rectangle 27">
            <a:extLst>
              <a:ext uri="{FF2B5EF4-FFF2-40B4-BE49-F238E27FC236}">
                <a16:creationId xmlns:a16="http://schemas.microsoft.com/office/drawing/2014/main" id="{F3976A4E-CF39-475A-A12D-9E6B150834E0}"/>
              </a:ext>
            </a:extLst>
          </p:cNvPr>
          <p:cNvSpPr/>
          <p:nvPr/>
        </p:nvSpPr>
        <p:spPr bwMode="auto">
          <a:xfrm>
            <a:off x="7446238"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9" name="Rectangle 28">
            <a:extLst>
              <a:ext uri="{FF2B5EF4-FFF2-40B4-BE49-F238E27FC236}">
                <a16:creationId xmlns:a16="http://schemas.microsoft.com/office/drawing/2014/main" id="{CD5DC0E1-AE69-42C9-9A2A-69C7E7ED3FD8}"/>
              </a:ext>
            </a:extLst>
          </p:cNvPr>
          <p:cNvSpPr/>
          <p:nvPr/>
        </p:nvSpPr>
        <p:spPr bwMode="auto">
          <a:xfrm>
            <a:off x="6817622" y="4728357"/>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0" name="Rectangle 29">
            <a:extLst>
              <a:ext uri="{FF2B5EF4-FFF2-40B4-BE49-F238E27FC236}">
                <a16:creationId xmlns:a16="http://schemas.microsoft.com/office/drawing/2014/main" id="{B3874F52-B89A-42F8-9709-8A7093149239}"/>
              </a:ext>
            </a:extLst>
          </p:cNvPr>
          <p:cNvSpPr/>
          <p:nvPr/>
        </p:nvSpPr>
        <p:spPr bwMode="auto">
          <a:xfrm>
            <a:off x="7446238"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1" name="Rectangle 30">
            <a:extLst>
              <a:ext uri="{FF2B5EF4-FFF2-40B4-BE49-F238E27FC236}">
                <a16:creationId xmlns:a16="http://schemas.microsoft.com/office/drawing/2014/main" id="{B2D4F7AC-225F-456B-8258-D0B2379FB1FE}"/>
              </a:ext>
            </a:extLst>
          </p:cNvPr>
          <p:cNvSpPr/>
          <p:nvPr/>
        </p:nvSpPr>
        <p:spPr bwMode="auto">
          <a:xfrm>
            <a:off x="6824223" y="5146211"/>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cxnSp>
        <p:nvCxnSpPr>
          <p:cNvPr id="51" name="Straight Arrow Connector 50">
            <a:extLst>
              <a:ext uri="{FF2B5EF4-FFF2-40B4-BE49-F238E27FC236}">
                <a16:creationId xmlns:a16="http://schemas.microsoft.com/office/drawing/2014/main" id="{D5045F00-1F0E-4FB4-BFB9-935C18BDCAC6}"/>
              </a:ext>
            </a:extLst>
          </p:cNvPr>
          <p:cNvCxnSpPr>
            <a:cxnSpLocks/>
          </p:cNvCxnSpPr>
          <p:nvPr/>
        </p:nvCxnSpPr>
        <p:spPr>
          <a:xfrm>
            <a:off x="5797192" y="1897608"/>
            <a:ext cx="0" cy="13446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5994CCD-055B-484B-B399-D7982EE993FB}"/>
              </a:ext>
            </a:extLst>
          </p:cNvPr>
          <p:cNvSpPr/>
          <p:nvPr/>
        </p:nvSpPr>
        <p:spPr bwMode="auto">
          <a:xfrm>
            <a:off x="4079044" y="1449395"/>
            <a:ext cx="3660401" cy="37351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Developers/Operators</a:t>
            </a:r>
          </a:p>
        </p:txBody>
      </p:sp>
      <p:sp>
        <p:nvSpPr>
          <p:cNvPr id="54" name="Rectangle 53">
            <a:extLst>
              <a:ext uri="{FF2B5EF4-FFF2-40B4-BE49-F238E27FC236}">
                <a16:creationId xmlns:a16="http://schemas.microsoft.com/office/drawing/2014/main" id="{6EAAC47C-591E-437D-ACA7-FF0009BD95AA}"/>
              </a:ext>
            </a:extLst>
          </p:cNvPr>
          <p:cNvSpPr/>
          <p:nvPr/>
        </p:nvSpPr>
        <p:spPr>
          <a:xfrm>
            <a:off x="5855411" y="2286483"/>
            <a:ext cx="1911101" cy="336759"/>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Deployments/tasks</a:t>
            </a:r>
          </a:p>
        </p:txBody>
      </p:sp>
      <p:cxnSp>
        <p:nvCxnSpPr>
          <p:cNvPr id="8" name="Straight Arrow Connector 7">
            <a:extLst>
              <a:ext uri="{FF2B5EF4-FFF2-40B4-BE49-F238E27FC236}">
                <a16:creationId xmlns:a16="http://schemas.microsoft.com/office/drawing/2014/main" id="{D02DC9A4-67C7-4E5D-820E-DD844FB1392A}"/>
              </a:ext>
            </a:extLst>
          </p:cNvPr>
          <p:cNvCxnSpPr>
            <a:cxnSpLocks/>
            <a:endCxn id="4" idx="0"/>
          </p:cNvCxnSpPr>
          <p:nvPr/>
        </p:nvCxnSpPr>
        <p:spPr>
          <a:xfrm>
            <a:off x="4340501" y="3914564"/>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2214EA9-B2FD-4BDC-ABBA-0964E15BBE7E}"/>
              </a:ext>
            </a:extLst>
          </p:cNvPr>
          <p:cNvCxnSpPr>
            <a:cxnSpLocks/>
          </p:cNvCxnSpPr>
          <p:nvPr/>
        </p:nvCxnSpPr>
        <p:spPr>
          <a:xfrm>
            <a:off x="5871894" y="3914564"/>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BF5A0AE-DB8E-45ED-ACDA-0151DA6822F5}"/>
              </a:ext>
            </a:extLst>
          </p:cNvPr>
          <p:cNvCxnSpPr>
            <a:cxnSpLocks/>
          </p:cNvCxnSpPr>
          <p:nvPr/>
        </p:nvCxnSpPr>
        <p:spPr>
          <a:xfrm>
            <a:off x="7416982" y="3914564"/>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79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par>
                          <p:cTn id="59" fill="hold">
                            <p:stCondLst>
                              <p:cond delay="6500"/>
                            </p:stCondLst>
                            <p:childTnLst>
                              <p:par>
                                <p:cTn id="60" presetID="10" presetClass="entr" presetSubtype="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par>
                          <p:cTn id="67" fill="hold">
                            <p:stCondLst>
                              <p:cond delay="7500"/>
                            </p:stCondLst>
                            <p:childTnLst>
                              <p:par>
                                <p:cTn id="68" presetID="10" presetClass="entr" presetSubtype="0" fill="hold" grpId="0" nodeType="after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par>
                          <p:cTn id="75" fill="hold">
                            <p:stCondLst>
                              <p:cond delay="85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35" presetClass="path" presetSubtype="0" accel="50000" decel="50000" fill="hold" nodeType="clickEffect">
                                  <p:stCondLst>
                                    <p:cond delay="0"/>
                                  </p:stCondLst>
                                  <p:childTnLst>
                                    <p:animMotion origin="layout" path="M -1.44754E-6 3.70404E-6 L -0.24993 3.70404E-6 " pathEditMode="relative" rAng="0" ptsTypes="AA">
                                      <p:cBhvr>
                                        <p:cTn id="86" dur="2000" fill="hold"/>
                                        <p:tgtEl>
                                          <p:spTgt spid="51"/>
                                        </p:tgtEl>
                                        <p:attrNameLst>
                                          <p:attrName>ppt_x</p:attrName>
                                          <p:attrName>ppt_y</p:attrName>
                                        </p:attrNameLst>
                                      </p:cBhvr>
                                      <p:rCtr x="-12497" y="0"/>
                                    </p:animMotion>
                                  </p:childTnLst>
                                </p:cTn>
                              </p:par>
                              <p:par>
                                <p:cTn id="87" presetID="35" presetClass="path" presetSubtype="0" accel="50000" decel="50000" fill="hold" grpId="1" nodeType="withEffect">
                                  <p:stCondLst>
                                    <p:cond delay="0"/>
                                  </p:stCondLst>
                                  <p:childTnLst>
                                    <p:animMotion origin="layout" path="M -7.58233E-7 -4.05356E-6 L -0.24994 -4.05356E-6 " pathEditMode="relative" rAng="0" ptsTypes="AA">
                                      <p:cBhvr>
                                        <p:cTn id="88" dur="2000" fill="hold"/>
                                        <p:tgtEl>
                                          <p:spTgt spid="54"/>
                                        </p:tgtEl>
                                        <p:attrNameLst>
                                          <p:attrName>ppt_x</p:attrName>
                                          <p:attrName>ppt_y</p:attrName>
                                        </p:attrNameLst>
                                      </p:cBhvr>
                                      <p:rCtr x="-12497" y="0"/>
                                    </p:animMotion>
                                  </p:childTnLst>
                                </p:cTn>
                              </p:par>
                              <p:par>
                                <p:cTn id="89" presetID="35" presetClass="path" presetSubtype="0" accel="50000" decel="50000" fill="hold" grpId="1" nodeType="withEffect">
                                  <p:stCondLst>
                                    <p:cond delay="0"/>
                                  </p:stCondLst>
                                  <p:childTnLst>
                                    <p:animMotion origin="layout" path="M 1.02885E-6 -2.32864E-6 L -0.24994 -2.32864E-6 " pathEditMode="relative" rAng="0" ptsTypes="AA">
                                      <p:cBhvr>
                                        <p:cTn id="90" dur="2000" fill="hold"/>
                                        <p:tgtEl>
                                          <p:spTgt spid="12"/>
                                        </p:tgtEl>
                                        <p:attrNameLst>
                                          <p:attrName>ppt_x</p:attrName>
                                          <p:attrName>ppt_y</p:attrName>
                                        </p:attrNameLst>
                                      </p:cBhvr>
                                      <p:rCtr x="-12497" y="0"/>
                                    </p:animMotion>
                                  </p:childTnLst>
                                </p:cTn>
                              </p:par>
                              <p:par>
                                <p:cTn id="91" presetID="35" presetClass="path" presetSubtype="0" accel="50000" decel="50000" fill="hold" grpId="1" nodeType="withEffect">
                                  <p:stCondLst>
                                    <p:cond delay="0"/>
                                  </p:stCondLst>
                                  <p:childTnLst>
                                    <p:animMotion origin="layout" path="M -5.99949E-7 -2.32864E-6 L -0.24994 -2.32864E-6 " pathEditMode="relative" rAng="0" ptsTypes="AA">
                                      <p:cBhvr>
                                        <p:cTn id="92" dur="2000" fill="hold"/>
                                        <p:tgtEl>
                                          <p:spTgt spid="20"/>
                                        </p:tgtEl>
                                        <p:attrNameLst>
                                          <p:attrName>ppt_x</p:attrName>
                                          <p:attrName>ppt_y</p:attrName>
                                        </p:attrNameLst>
                                      </p:cBhvr>
                                      <p:rCtr x="-12497" y="0"/>
                                    </p:animMotion>
                                  </p:childTnLst>
                                </p:cTn>
                              </p:par>
                              <p:par>
                                <p:cTn id="93" presetID="35" presetClass="path" presetSubtype="0" accel="50000" decel="50000" fill="hold" grpId="1" nodeType="withEffect">
                                  <p:stCondLst>
                                    <p:cond delay="0"/>
                                  </p:stCondLst>
                                  <p:childTnLst>
                                    <p:animMotion origin="layout" path="M 4.23028E-6 -2.32864E-6 L -0.24994 -2.32864E-6 " pathEditMode="relative" rAng="0" ptsTypes="AA">
                                      <p:cBhvr>
                                        <p:cTn id="94" dur="2000" fill="hold"/>
                                        <p:tgtEl>
                                          <p:spTgt spid="26"/>
                                        </p:tgtEl>
                                        <p:attrNameLst>
                                          <p:attrName>ppt_x</p:attrName>
                                          <p:attrName>ppt_y</p:attrName>
                                        </p:attrNameLst>
                                      </p:cBhvr>
                                      <p:rCtr x="-12497" y="0"/>
                                    </p:animMotion>
                                  </p:childTnLst>
                                </p:cTn>
                              </p:par>
                              <p:par>
                                <p:cTn id="95" presetID="35" presetClass="path" presetSubtype="0" accel="50000" decel="50000" fill="hold" grpId="1" nodeType="withEffect">
                                  <p:stCondLst>
                                    <p:cond delay="0"/>
                                  </p:stCondLst>
                                  <p:childTnLst>
                                    <p:animMotion origin="layout" path="M 3.38014E-6 1.13482E-7 L -0.24994 1.13482E-7 " pathEditMode="relative" rAng="0" ptsTypes="AA">
                                      <p:cBhvr>
                                        <p:cTn id="96" dur="2000" fill="hold"/>
                                        <p:tgtEl>
                                          <p:spTgt spid="17"/>
                                        </p:tgtEl>
                                        <p:attrNameLst>
                                          <p:attrName>ppt_x</p:attrName>
                                          <p:attrName>ppt_y</p:attrName>
                                        </p:attrNameLst>
                                      </p:cBhvr>
                                      <p:rCtr x="-12497" y="0"/>
                                    </p:animMotion>
                                  </p:childTnLst>
                                </p:cTn>
                              </p:par>
                              <p:par>
                                <p:cTn id="97" presetID="35" presetClass="path" presetSubtype="0" accel="50000" decel="50000" fill="hold" grpId="1" nodeType="withEffect">
                                  <p:stCondLst>
                                    <p:cond delay="0"/>
                                  </p:stCondLst>
                                  <p:childTnLst>
                                    <p:animMotion origin="layout" path="M 1.75134E-6 1.13482E-7 L -0.24994 1.13482E-7 " pathEditMode="relative" rAng="0" ptsTypes="AA">
                                      <p:cBhvr>
                                        <p:cTn id="98" dur="2000" fill="hold"/>
                                        <p:tgtEl>
                                          <p:spTgt spid="23"/>
                                        </p:tgtEl>
                                        <p:attrNameLst>
                                          <p:attrName>ppt_x</p:attrName>
                                          <p:attrName>ppt_y</p:attrName>
                                        </p:attrNameLst>
                                      </p:cBhvr>
                                      <p:rCtr x="-12497" y="0"/>
                                    </p:animMotion>
                                  </p:childTnLst>
                                </p:cTn>
                              </p:par>
                              <p:par>
                                <p:cTn id="99" presetID="35" presetClass="path" presetSubtype="0" accel="50000" decel="50000" fill="hold" grpId="1" nodeType="withEffect">
                                  <p:stCondLst>
                                    <p:cond delay="0"/>
                                  </p:stCondLst>
                                  <p:childTnLst>
                                    <p:animMotion origin="layout" path="M -3.41843E-6 1.13482E-7 L -0.24993 1.13482E-7 " pathEditMode="relative" rAng="0" ptsTypes="AA">
                                      <p:cBhvr>
                                        <p:cTn id="100" dur="2000" fill="hold"/>
                                        <p:tgtEl>
                                          <p:spTgt spid="29"/>
                                        </p:tgtEl>
                                        <p:attrNameLst>
                                          <p:attrName>ppt_x</p:attrName>
                                          <p:attrName>ppt_y</p:attrName>
                                        </p:attrNameLst>
                                      </p:cBhvr>
                                      <p:rCtr x="-12497" y="0"/>
                                    </p:animMotion>
                                  </p:childTnLst>
                                </p:cTn>
                              </p:par>
                              <p:par>
                                <p:cTn id="101" presetID="35" presetClass="path" presetSubtype="0" accel="50000" decel="50000" fill="hold" grpId="1" nodeType="withEffect">
                                  <p:stCondLst>
                                    <p:cond delay="0"/>
                                  </p:stCondLst>
                                  <p:childTnLst>
                                    <p:animMotion origin="layout" path="M 2.78529E-6 3.96732E-6 L -0.24994 3.96732E-6 " pathEditMode="relative" rAng="0" ptsTypes="AA">
                                      <p:cBhvr>
                                        <p:cTn id="102" dur="2000" fill="hold"/>
                                        <p:tgtEl>
                                          <p:spTgt spid="19"/>
                                        </p:tgtEl>
                                        <p:attrNameLst>
                                          <p:attrName>ppt_x</p:attrName>
                                          <p:attrName>ppt_y</p:attrName>
                                        </p:attrNameLst>
                                      </p:cBhvr>
                                      <p:rCtr x="-12497" y="0"/>
                                    </p:animMotion>
                                  </p:childTnLst>
                                </p:cTn>
                              </p:par>
                              <p:par>
                                <p:cTn id="103" presetID="35" presetClass="path" presetSubtype="0" accel="50000" decel="50000" fill="hold" grpId="1" nodeType="withEffect">
                                  <p:stCondLst>
                                    <p:cond delay="0"/>
                                  </p:stCondLst>
                                  <p:childTnLst>
                                    <p:animMotion origin="layout" path="M 1.1565E-6 3.96732E-6 L -0.24994 3.96732E-6 " pathEditMode="relative" rAng="0" ptsTypes="AA">
                                      <p:cBhvr>
                                        <p:cTn id="104" dur="2000" fill="hold"/>
                                        <p:tgtEl>
                                          <p:spTgt spid="25"/>
                                        </p:tgtEl>
                                        <p:attrNameLst>
                                          <p:attrName>ppt_x</p:attrName>
                                          <p:attrName>ppt_y</p:attrName>
                                        </p:attrNameLst>
                                      </p:cBhvr>
                                      <p:rCtr x="-12497" y="0"/>
                                    </p:animMotion>
                                  </p:childTnLst>
                                </p:cTn>
                              </p:par>
                              <p:par>
                                <p:cTn id="105" presetID="35" presetClass="path" presetSubtype="0" accel="50000" decel="50000" fill="hold" grpId="1" nodeType="withEffect">
                                  <p:stCondLst>
                                    <p:cond delay="0"/>
                                  </p:stCondLst>
                                  <p:childTnLst>
                                    <p:animMotion origin="layout" path="M -4.01328E-6 3.96732E-6 L -0.24993 3.96732E-6 " pathEditMode="relative" rAng="0" ptsTypes="AA">
                                      <p:cBhvr>
                                        <p:cTn id="106" dur="2000" fill="hold"/>
                                        <p:tgtEl>
                                          <p:spTgt spid="31"/>
                                        </p:tgtEl>
                                        <p:attrNameLst>
                                          <p:attrName>ppt_x</p:attrName>
                                          <p:attrName>ppt_y</p:attrName>
                                        </p:attrNameLst>
                                      </p:cBhvr>
                                      <p:rCtr x="-12497" y="0"/>
                                    </p:animMotion>
                                  </p:childTnLst>
                                </p:cTn>
                              </p:par>
                              <p:par>
                                <p:cTn id="107" presetID="35" presetClass="path" presetSubtype="0" accel="50000" decel="50000" fill="hold" grpId="1" nodeType="withEffect">
                                  <p:stCondLst>
                                    <p:cond delay="0"/>
                                  </p:stCondLst>
                                  <p:childTnLst>
                                    <p:animMotion origin="layout" path="M 3.301E-6 -2.32864E-6 L -0.24994 -2.32864E-6 " pathEditMode="relative" rAng="0" ptsTypes="AA">
                                      <p:cBhvr>
                                        <p:cTn id="108" dur="2000" fill="hold"/>
                                        <p:tgtEl>
                                          <p:spTgt spid="15"/>
                                        </p:tgtEl>
                                        <p:attrNameLst>
                                          <p:attrName>ppt_x</p:attrName>
                                          <p:attrName>ppt_y</p:attrName>
                                        </p:attrNameLst>
                                      </p:cBhvr>
                                      <p:rCtr x="-12497" y="0"/>
                                    </p:animMotion>
                                  </p:childTnLst>
                                </p:cTn>
                              </p:par>
                              <p:par>
                                <p:cTn id="109" presetID="35" presetClass="path" presetSubtype="0" accel="50000" decel="50000" fill="hold" grpId="1" nodeType="withEffect">
                                  <p:stCondLst>
                                    <p:cond delay="0"/>
                                  </p:stCondLst>
                                  <p:childTnLst>
                                    <p:animMotion origin="layout" path="M 1.6722E-6 -2.32864E-6 L -0.24994 -2.32864E-6 " pathEditMode="relative" rAng="0" ptsTypes="AA">
                                      <p:cBhvr>
                                        <p:cTn id="110" dur="2000" fill="hold"/>
                                        <p:tgtEl>
                                          <p:spTgt spid="21"/>
                                        </p:tgtEl>
                                        <p:attrNameLst>
                                          <p:attrName>ppt_x</p:attrName>
                                          <p:attrName>ppt_y</p:attrName>
                                        </p:attrNameLst>
                                      </p:cBhvr>
                                      <p:rCtr x="-12497" y="0"/>
                                    </p:animMotion>
                                  </p:childTnLst>
                                </p:cTn>
                              </p:par>
                              <p:par>
                                <p:cTn id="111" presetID="35" presetClass="path" presetSubtype="0" accel="50000" decel="50000" fill="hold" grpId="1" nodeType="withEffect">
                                  <p:stCondLst>
                                    <p:cond delay="0"/>
                                  </p:stCondLst>
                                  <p:childTnLst>
                                    <p:animMotion origin="layout" path="M -3.49757E-6 -2.32864E-6 L -0.24993 -2.32864E-6 " pathEditMode="relative" rAng="0" ptsTypes="AA">
                                      <p:cBhvr>
                                        <p:cTn id="112" dur="2000" fill="hold"/>
                                        <p:tgtEl>
                                          <p:spTgt spid="27"/>
                                        </p:tgtEl>
                                        <p:attrNameLst>
                                          <p:attrName>ppt_x</p:attrName>
                                          <p:attrName>ppt_y</p:attrName>
                                        </p:attrNameLst>
                                      </p:cBhvr>
                                      <p:rCtr x="-12497" y="0"/>
                                    </p:animMotion>
                                  </p:childTnLst>
                                </p:cTn>
                              </p:par>
                              <p:par>
                                <p:cTn id="113" presetID="35" presetClass="path" presetSubtype="0" accel="50000" decel="50000" fill="hold" grpId="1" nodeType="withEffect">
                                  <p:stCondLst>
                                    <p:cond delay="0"/>
                                  </p:stCondLst>
                                  <p:childTnLst>
                                    <p:animMotion origin="layout" path="M 3.301E-6 1.13482E-7 L -0.24994 1.13482E-7 " pathEditMode="relative" rAng="0" ptsTypes="AA">
                                      <p:cBhvr>
                                        <p:cTn id="114" dur="2000" fill="hold"/>
                                        <p:tgtEl>
                                          <p:spTgt spid="16"/>
                                        </p:tgtEl>
                                        <p:attrNameLst>
                                          <p:attrName>ppt_x</p:attrName>
                                          <p:attrName>ppt_y</p:attrName>
                                        </p:attrNameLst>
                                      </p:cBhvr>
                                      <p:rCtr x="-12497" y="0"/>
                                    </p:animMotion>
                                  </p:childTnLst>
                                </p:cTn>
                              </p:par>
                              <p:par>
                                <p:cTn id="115" presetID="35" presetClass="path" presetSubtype="0" accel="50000" decel="50000" fill="hold" grpId="1" nodeType="withEffect">
                                  <p:stCondLst>
                                    <p:cond delay="0"/>
                                  </p:stCondLst>
                                  <p:childTnLst>
                                    <p:animMotion origin="layout" path="M 1.6722E-6 1.13482E-7 L -0.24994 1.13482E-7 " pathEditMode="relative" rAng="0" ptsTypes="AA">
                                      <p:cBhvr>
                                        <p:cTn id="116" dur="2000" fill="hold"/>
                                        <p:tgtEl>
                                          <p:spTgt spid="22"/>
                                        </p:tgtEl>
                                        <p:attrNameLst>
                                          <p:attrName>ppt_x</p:attrName>
                                          <p:attrName>ppt_y</p:attrName>
                                        </p:attrNameLst>
                                      </p:cBhvr>
                                      <p:rCtr x="-12497" y="0"/>
                                    </p:animMotion>
                                  </p:childTnLst>
                                </p:cTn>
                              </p:par>
                              <p:par>
                                <p:cTn id="117" presetID="35" presetClass="path" presetSubtype="0" accel="50000" decel="50000" fill="hold" grpId="1" nodeType="withEffect">
                                  <p:stCondLst>
                                    <p:cond delay="0"/>
                                  </p:stCondLst>
                                  <p:childTnLst>
                                    <p:animMotion origin="layout" path="M -3.49757E-6 1.13482E-7 L -0.24993 1.13482E-7 " pathEditMode="relative" rAng="0" ptsTypes="AA">
                                      <p:cBhvr>
                                        <p:cTn id="118" dur="2000" fill="hold"/>
                                        <p:tgtEl>
                                          <p:spTgt spid="28"/>
                                        </p:tgtEl>
                                        <p:attrNameLst>
                                          <p:attrName>ppt_x</p:attrName>
                                          <p:attrName>ppt_y</p:attrName>
                                        </p:attrNameLst>
                                      </p:cBhvr>
                                      <p:rCtr x="-12497" y="0"/>
                                    </p:animMotion>
                                  </p:childTnLst>
                                </p:cTn>
                              </p:par>
                              <p:par>
                                <p:cTn id="119" presetID="35" presetClass="path" presetSubtype="0" accel="50000" decel="50000" fill="hold" grpId="1" nodeType="withEffect">
                                  <p:stCondLst>
                                    <p:cond delay="0"/>
                                  </p:stCondLst>
                                  <p:childTnLst>
                                    <p:animMotion origin="layout" path="M 3.301E-6 3.96732E-6 L -0.24994 3.96732E-6 " pathEditMode="relative" rAng="0" ptsTypes="AA">
                                      <p:cBhvr>
                                        <p:cTn id="120" dur="2000" fill="hold"/>
                                        <p:tgtEl>
                                          <p:spTgt spid="18"/>
                                        </p:tgtEl>
                                        <p:attrNameLst>
                                          <p:attrName>ppt_x</p:attrName>
                                          <p:attrName>ppt_y</p:attrName>
                                        </p:attrNameLst>
                                      </p:cBhvr>
                                      <p:rCtr x="-12497" y="0"/>
                                    </p:animMotion>
                                  </p:childTnLst>
                                </p:cTn>
                              </p:par>
                              <p:par>
                                <p:cTn id="121" presetID="35" presetClass="path" presetSubtype="0" accel="50000" decel="50000" fill="hold" grpId="1" nodeType="withEffect">
                                  <p:stCondLst>
                                    <p:cond delay="0"/>
                                  </p:stCondLst>
                                  <p:childTnLst>
                                    <p:animMotion origin="layout" path="M 1.6722E-6 3.96732E-6 L -0.24994 3.96732E-6 " pathEditMode="relative" rAng="0" ptsTypes="AA">
                                      <p:cBhvr>
                                        <p:cTn id="122" dur="2000" fill="hold"/>
                                        <p:tgtEl>
                                          <p:spTgt spid="24"/>
                                        </p:tgtEl>
                                        <p:attrNameLst>
                                          <p:attrName>ppt_x</p:attrName>
                                          <p:attrName>ppt_y</p:attrName>
                                        </p:attrNameLst>
                                      </p:cBhvr>
                                      <p:rCtr x="-12497" y="0"/>
                                    </p:animMotion>
                                  </p:childTnLst>
                                </p:cTn>
                              </p:par>
                              <p:par>
                                <p:cTn id="123" presetID="35" presetClass="path" presetSubtype="0" accel="50000" decel="50000" fill="hold" grpId="1" nodeType="withEffect">
                                  <p:stCondLst>
                                    <p:cond delay="0"/>
                                  </p:stCondLst>
                                  <p:childTnLst>
                                    <p:animMotion origin="layout" path="M -3.49757E-6 3.96732E-6 L -0.24993 3.96732E-6 " pathEditMode="relative" rAng="0" ptsTypes="AA">
                                      <p:cBhvr>
                                        <p:cTn id="124" dur="2000" fill="hold"/>
                                        <p:tgtEl>
                                          <p:spTgt spid="30"/>
                                        </p:tgtEl>
                                        <p:attrNameLst>
                                          <p:attrName>ppt_x</p:attrName>
                                          <p:attrName>ppt_y</p:attrName>
                                        </p:attrNameLst>
                                      </p:cBhvr>
                                      <p:rCtr x="-12497" y="0"/>
                                    </p:animMotion>
                                  </p:childTnLst>
                                </p:cTn>
                              </p:par>
                              <p:par>
                                <p:cTn id="125" presetID="35" presetClass="path" presetSubtype="0" accel="50000" decel="50000" fill="hold" grpId="0" nodeType="withEffect">
                                  <p:stCondLst>
                                    <p:cond delay="0"/>
                                  </p:stCondLst>
                                  <p:childTnLst>
                                    <p:animMotion origin="layout" path="M 1.41435E-6 4.41217E-6 L -0.24994 4.41217E-6 " pathEditMode="relative" rAng="0" ptsTypes="AA">
                                      <p:cBhvr>
                                        <p:cTn id="126" dur="2000" fill="hold"/>
                                        <p:tgtEl>
                                          <p:spTgt spid="3"/>
                                        </p:tgtEl>
                                        <p:attrNameLst>
                                          <p:attrName>ppt_x</p:attrName>
                                          <p:attrName>ppt_y</p:attrName>
                                        </p:attrNameLst>
                                      </p:cBhvr>
                                      <p:rCtr x="-12497" y="0"/>
                                    </p:animMotion>
                                  </p:childTnLst>
                                </p:cTn>
                              </p:par>
                              <p:par>
                                <p:cTn id="127" presetID="35" presetClass="path" presetSubtype="0" accel="50000" decel="50000" fill="hold" grpId="0" nodeType="withEffect">
                                  <p:stCondLst>
                                    <p:cond delay="0"/>
                                  </p:stCondLst>
                                  <p:childTnLst>
                                    <p:animMotion origin="layout" path="M -2.25428E-6 -2.90513E-7 L -0.24993 -2.90513E-7 " pathEditMode="relative" rAng="0" ptsTypes="AA">
                                      <p:cBhvr>
                                        <p:cTn id="128" dur="2000" fill="hold"/>
                                        <p:tgtEl>
                                          <p:spTgt spid="4"/>
                                        </p:tgtEl>
                                        <p:attrNameLst>
                                          <p:attrName>ppt_x</p:attrName>
                                          <p:attrName>ppt_y</p:attrName>
                                        </p:attrNameLst>
                                      </p:cBhvr>
                                      <p:rCtr x="-12497" y="0"/>
                                    </p:animMotion>
                                  </p:childTnLst>
                                </p:cTn>
                              </p:par>
                              <p:par>
                                <p:cTn id="129" presetID="35" presetClass="path" presetSubtype="0" accel="50000" decel="50000" fill="hold" grpId="0" nodeType="withEffect">
                                  <p:stCondLst>
                                    <p:cond delay="0"/>
                                  </p:stCondLst>
                                  <p:childTnLst>
                                    <p:animMotion origin="layout" path="M -4.91703E-6 4.52565E-6 L -0.24993 4.52565E-6 " pathEditMode="relative" rAng="0" ptsTypes="AA">
                                      <p:cBhvr>
                                        <p:cTn id="130" dur="2000" fill="hold"/>
                                        <p:tgtEl>
                                          <p:spTgt spid="5"/>
                                        </p:tgtEl>
                                        <p:attrNameLst>
                                          <p:attrName>ppt_x</p:attrName>
                                          <p:attrName>ppt_y</p:attrName>
                                        </p:attrNameLst>
                                      </p:cBhvr>
                                      <p:rCtr x="-12497" y="0"/>
                                    </p:animMotion>
                                  </p:childTnLst>
                                </p:cTn>
                              </p:par>
                              <p:par>
                                <p:cTn id="131" presetID="35" presetClass="path" presetSubtype="0" accel="50000" decel="50000" fill="hold" grpId="0" nodeType="withEffect">
                                  <p:stCondLst>
                                    <p:cond delay="0"/>
                                  </p:stCondLst>
                                  <p:childTnLst>
                                    <p:animMotion origin="layout" path="M 1.41435E-6 -2.90513E-7 L -0.24994 -2.90513E-7 " pathEditMode="relative" rAng="0" ptsTypes="AA">
                                      <p:cBhvr>
                                        <p:cTn id="132" dur="2000" fill="hold"/>
                                        <p:tgtEl>
                                          <p:spTgt spid="6"/>
                                        </p:tgtEl>
                                        <p:attrNameLst>
                                          <p:attrName>ppt_x</p:attrName>
                                          <p:attrName>ppt_y</p:attrName>
                                        </p:attrNameLst>
                                      </p:cBhvr>
                                      <p:rCtr x="-12497" y="0"/>
                                    </p:animMotion>
                                  </p:childTnLst>
                                </p:cTn>
                              </p:par>
                              <p:par>
                                <p:cTn id="133" presetID="35" presetClass="path" presetSubtype="0" accel="50000" decel="50000" fill="hold" grpId="0" nodeType="withEffect">
                                  <p:stCondLst>
                                    <p:cond delay="0"/>
                                  </p:stCondLst>
                                  <p:childTnLst>
                                    <p:animMotion origin="layout" path="M -2.15471E-6 1.64321E-6 L -0.24993 1.64321E-6 " pathEditMode="relative" rAng="0" ptsTypes="AA">
                                      <p:cBhvr>
                                        <p:cTn id="134" dur="2000" fill="hold"/>
                                        <p:tgtEl>
                                          <p:spTgt spid="53"/>
                                        </p:tgtEl>
                                        <p:attrNameLst>
                                          <p:attrName>ppt_x</p:attrName>
                                          <p:attrName>ppt_y</p:attrName>
                                        </p:attrNameLst>
                                      </p:cBhvr>
                                      <p:rCtr x="-12497" y="0"/>
                                    </p:animMotion>
                                  </p:childTnLst>
                                </p:cTn>
                              </p:par>
                              <p:par>
                                <p:cTn id="135" presetID="35" presetClass="path" presetSubtype="0" accel="50000" decel="50000" fill="hold" nodeType="withEffect">
                                  <p:stCondLst>
                                    <p:cond delay="0"/>
                                  </p:stCondLst>
                                  <p:childTnLst>
                                    <p:animMotion origin="layout" path="M -2.25428E-6 -9.98638E-7 L -0.24993 -9.98638E-7 " pathEditMode="relative" rAng="0" ptsTypes="AA">
                                      <p:cBhvr>
                                        <p:cTn id="136" dur="2000" fill="hold"/>
                                        <p:tgtEl>
                                          <p:spTgt spid="8"/>
                                        </p:tgtEl>
                                        <p:attrNameLst>
                                          <p:attrName>ppt_x</p:attrName>
                                          <p:attrName>ppt_y</p:attrName>
                                        </p:attrNameLst>
                                      </p:cBhvr>
                                      <p:rCtr x="-12497" y="0"/>
                                    </p:animMotion>
                                  </p:childTnLst>
                                </p:cTn>
                              </p:par>
                              <p:par>
                                <p:cTn id="137" presetID="35" presetClass="path" presetSubtype="0" accel="50000" decel="50000" fill="hold" nodeType="withEffect">
                                  <p:stCondLst>
                                    <p:cond delay="0"/>
                                  </p:stCondLst>
                                  <p:childTnLst>
                                    <p:animMotion origin="layout" path="M 1.41435E-6 -9.98638E-7 L -0.24994 -9.98638E-7 " pathEditMode="relative" rAng="0" ptsTypes="AA">
                                      <p:cBhvr>
                                        <p:cTn id="138" dur="2000" fill="hold"/>
                                        <p:tgtEl>
                                          <p:spTgt spid="32"/>
                                        </p:tgtEl>
                                        <p:attrNameLst>
                                          <p:attrName>ppt_x</p:attrName>
                                          <p:attrName>ppt_y</p:attrName>
                                        </p:attrNameLst>
                                      </p:cBhvr>
                                      <p:rCtr x="-12497" y="0"/>
                                    </p:animMotion>
                                  </p:childTnLst>
                                </p:cTn>
                              </p:par>
                              <p:par>
                                <p:cTn id="139" presetID="35" presetClass="path" presetSubtype="0" accel="50000" decel="50000" fill="hold" nodeType="withEffect">
                                  <p:stCondLst>
                                    <p:cond delay="0"/>
                                  </p:stCondLst>
                                  <p:childTnLst>
                                    <p:animMotion origin="layout" path="M -3.75543E-6 -9.98638E-7 L -0.24993 -9.98638E-7 " pathEditMode="relative" rAng="0" ptsTypes="AA">
                                      <p:cBhvr>
                                        <p:cTn id="140" dur="2000" fill="hold"/>
                                        <p:tgtEl>
                                          <p:spTgt spid="33"/>
                                        </p:tgtEl>
                                        <p:attrNameLst>
                                          <p:attrName>ppt_x</p:attrName>
                                          <p:attrName>ppt_y</p:attrName>
                                        </p:attrNameLst>
                                      </p:cBhvr>
                                      <p:rCtr x="-12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53" grpId="0" animBg="1"/>
      <p:bldP spid="54" grpId="0"/>
      <p:bldP spid="54"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BF3D-D441-40B9-AF67-ECBB20043ADE}"/>
              </a:ext>
            </a:extLst>
          </p:cNvPr>
          <p:cNvSpPr>
            <a:spLocks noGrp="1"/>
          </p:cNvSpPr>
          <p:nvPr>
            <p:ph type="title"/>
          </p:nvPr>
        </p:nvSpPr>
        <p:spPr/>
        <p:txBody>
          <a:bodyPr/>
          <a:lstStyle/>
          <a:p>
            <a:r>
              <a:rPr lang="en-US" dirty="0"/>
              <a:t>Bursting with the ACI Connector</a:t>
            </a:r>
          </a:p>
        </p:txBody>
      </p:sp>
      <p:sp>
        <p:nvSpPr>
          <p:cNvPr id="3" name="Rectangle 2">
            <a:extLst>
              <a:ext uri="{FF2B5EF4-FFF2-40B4-BE49-F238E27FC236}">
                <a16:creationId xmlns:a16="http://schemas.microsoft.com/office/drawing/2014/main" id="{0BDFFA70-3C10-434D-8864-1C09CBF15FAB}"/>
              </a:ext>
            </a:extLst>
          </p:cNvPr>
          <p:cNvSpPr/>
          <p:nvPr/>
        </p:nvSpPr>
        <p:spPr bwMode="auto">
          <a:xfrm>
            <a:off x="668889" y="3315079"/>
            <a:ext cx="4332720"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Kubernetes Control Plane</a:t>
            </a:r>
          </a:p>
        </p:txBody>
      </p:sp>
      <p:sp>
        <p:nvSpPr>
          <p:cNvPr id="4" name="Rectangle 3">
            <a:extLst>
              <a:ext uri="{FF2B5EF4-FFF2-40B4-BE49-F238E27FC236}">
                <a16:creationId xmlns:a16="http://schemas.microsoft.com/office/drawing/2014/main" id="{7BD68162-A87E-4F4C-863B-10B33F1B8474}"/>
              </a:ext>
            </a:extLst>
          </p:cNvPr>
          <p:cNvSpPr/>
          <p:nvPr/>
        </p:nvSpPr>
        <p:spPr bwMode="auto">
          <a:xfrm>
            <a:off x="668889" y="4211504"/>
            <a:ext cx="1269935" cy="1792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VM</a:t>
            </a:r>
          </a:p>
        </p:txBody>
      </p:sp>
      <p:sp>
        <p:nvSpPr>
          <p:cNvPr id="5" name="Rectangle 4">
            <a:extLst>
              <a:ext uri="{FF2B5EF4-FFF2-40B4-BE49-F238E27FC236}">
                <a16:creationId xmlns:a16="http://schemas.microsoft.com/office/drawing/2014/main" id="{00588C66-6A32-4B5A-ACF2-3F6378DA47EB}"/>
              </a:ext>
            </a:extLst>
          </p:cNvPr>
          <p:cNvSpPr/>
          <p:nvPr/>
        </p:nvSpPr>
        <p:spPr bwMode="auto">
          <a:xfrm>
            <a:off x="3731674" y="4211504"/>
            <a:ext cx="1269935" cy="1776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VM</a:t>
            </a:r>
          </a:p>
        </p:txBody>
      </p:sp>
      <p:sp>
        <p:nvSpPr>
          <p:cNvPr id="6" name="Rectangle 5">
            <a:extLst>
              <a:ext uri="{FF2B5EF4-FFF2-40B4-BE49-F238E27FC236}">
                <a16:creationId xmlns:a16="http://schemas.microsoft.com/office/drawing/2014/main" id="{AE9BF657-7DB1-41A8-A051-75E891FD732A}"/>
              </a:ext>
            </a:extLst>
          </p:cNvPr>
          <p:cNvSpPr/>
          <p:nvPr/>
        </p:nvSpPr>
        <p:spPr bwMode="auto">
          <a:xfrm>
            <a:off x="2200281" y="4211504"/>
            <a:ext cx="1269935" cy="1792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VM</a:t>
            </a:r>
          </a:p>
        </p:txBody>
      </p:sp>
      <p:sp>
        <p:nvSpPr>
          <p:cNvPr id="7" name="Rectangle 6">
            <a:extLst>
              <a:ext uri="{FF2B5EF4-FFF2-40B4-BE49-F238E27FC236}">
                <a16:creationId xmlns:a16="http://schemas.microsoft.com/office/drawing/2014/main" id="{4BF33DA3-67FD-4D1E-8AFB-E9EB42C56BC8}"/>
              </a:ext>
            </a:extLst>
          </p:cNvPr>
          <p:cNvSpPr/>
          <p:nvPr/>
        </p:nvSpPr>
        <p:spPr bwMode="auto">
          <a:xfrm>
            <a:off x="5997328" y="3315080"/>
            <a:ext cx="522914" cy="269301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a:t>
            </a:r>
            <a:b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CONNECT</a:t>
            </a:r>
            <a:b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b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OR</a:t>
            </a:r>
          </a:p>
        </p:txBody>
      </p:sp>
      <p:sp>
        <p:nvSpPr>
          <p:cNvPr id="11" name="Rectangle 10">
            <a:extLst>
              <a:ext uri="{FF2B5EF4-FFF2-40B4-BE49-F238E27FC236}">
                <a16:creationId xmlns:a16="http://schemas.microsoft.com/office/drawing/2014/main" id="{A61620A8-20F5-4B99-A6D1-A2F590478092}"/>
              </a:ext>
            </a:extLst>
          </p:cNvPr>
          <p:cNvSpPr/>
          <p:nvPr/>
        </p:nvSpPr>
        <p:spPr bwMode="auto">
          <a:xfrm>
            <a:off x="7515339" y="3315080"/>
            <a:ext cx="4258018" cy="26734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ACI</a:t>
            </a:r>
          </a:p>
        </p:txBody>
      </p:sp>
      <p:sp>
        <p:nvSpPr>
          <p:cNvPr id="12" name="Rectangle 11">
            <a:extLst>
              <a:ext uri="{FF2B5EF4-FFF2-40B4-BE49-F238E27FC236}">
                <a16:creationId xmlns:a16="http://schemas.microsoft.com/office/drawing/2014/main" id="{D5EDF671-D529-4AA0-8F40-6FF0D15B6D1A}"/>
              </a:ext>
            </a:extLst>
          </p:cNvPr>
          <p:cNvSpPr/>
          <p:nvPr/>
        </p:nvSpPr>
        <p:spPr bwMode="auto">
          <a:xfrm>
            <a:off x="698460" y="4284333"/>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Rectangle 14">
            <a:extLst>
              <a:ext uri="{FF2B5EF4-FFF2-40B4-BE49-F238E27FC236}">
                <a16:creationId xmlns:a16="http://schemas.microsoft.com/office/drawing/2014/main" id="{3E0FD098-7024-4235-A33A-0CD9D0111BEF}"/>
              </a:ext>
            </a:extLst>
          </p:cNvPr>
          <p:cNvSpPr/>
          <p:nvPr/>
        </p:nvSpPr>
        <p:spPr bwMode="auto">
          <a:xfrm>
            <a:off x="1341207" y="428433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6" name="Rectangle 15">
            <a:extLst>
              <a:ext uri="{FF2B5EF4-FFF2-40B4-BE49-F238E27FC236}">
                <a16:creationId xmlns:a16="http://schemas.microsoft.com/office/drawing/2014/main" id="{87AE1E71-3DA4-45A6-84DB-FEF85E6AF985}"/>
              </a:ext>
            </a:extLst>
          </p:cNvPr>
          <p:cNvSpPr/>
          <p:nvPr/>
        </p:nvSpPr>
        <p:spPr bwMode="auto">
          <a:xfrm>
            <a:off x="1319540"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7" name="Rectangle 16">
            <a:extLst>
              <a:ext uri="{FF2B5EF4-FFF2-40B4-BE49-F238E27FC236}">
                <a16:creationId xmlns:a16="http://schemas.microsoft.com/office/drawing/2014/main" id="{5E611EF5-631C-4C6F-B51E-DE74263C431C}"/>
              </a:ext>
            </a:extLst>
          </p:cNvPr>
          <p:cNvSpPr/>
          <p:nvPr/>
        </p:nvSpPr>
        <p:spPr bwMode="auto">
          <a:xfrm>
            <a:off x="701758"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8" name="Rectangle 17">
            <a:extLst>
              <a:ext uri="{FF2B5EF4-FFF2-40B4-BE49-F238E27FC236}">
                <a16:creationId xmlns:a16="http://schemas.microsoft.com/office/drawing/2014/main" id="{8C06CD5F-8B58-4407-9592-F6CE84538A15}"/>
              </a:ext>
            </a:extLst>
          </p:cNvPr>
          <p:cNvSpPr/>
          <p:nvPr/>
        </p:nvSpPr>
        <p:spPr bwMode="auto">
          <a:xfrm>
            <a:off x="1326141"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19" name="Rectangle 18">
            <a:extLst>
              <a:ext uri="{FF2B5EF4-FFF2-40B4-BE49-F238E27FC236}">
                <a16:creationId xmlns:a16="http://schemas.microsoft.com/office/drawing/2014/main" id="{FBD9E32A-6874-4172-993D-1FD91F94DA65}"/>
              </a:ext>
            </a:extLst>
          </p:cNvPr>
          <p:cNvSpPr/>
          <p:nvPr/>
        </p:nvSpPr>
        <p:spPr bwMode="auto">
          <a:xfrm>
            <a:off x="708359"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0" name="Rectangle 19">
            <a:extLst>
              <a:ext uri="{FF2B5EF4-FFF2-40B4-BE49-F238E27FC236}">
                <a16:creationId xmlns:a16="http://schemas.microsoft.com/office/drawing/2014/main" id="{D6D469DB-7AD1-4655-9425-FF05707C1967}"/>
              </a:ext>
            </a:extLst>
          </p:cNvPr>
          <p:cNvSpPr/>
          <p:nvPr/>
        </p:nvSpPr>
        <p:spPr bwMode="auto">
          <a:xfrm>
            <a:off x="2232597" y="4284333"/>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Rectangle 20">
            <a:extLst>
              <a:ext uri="{FF2B5EF4-FFF2-40B4-BE49-F238E27FC236}">
                <a16:creationId xmlns:a16="http://schemas.microsoft.com/office/drawing/2014/main" id="{64C00575-043E-43CF-9DB7-CD7EC5065EA6}"/>
              </a:ext>
            </a:extLst>
          </p:cNvPr>
          <p:cNvSpPr/>
          <p:nvPr/>
        </p:nvSpPr>
        <p:spPr bwMode="auto">
          <a:xfrm>
            <a:off x="2875345" y="428433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2" name="Rectangle 21">
            <a:extLst>
              <a:ext uri="{FF2B5EF4-FFF2-40B4-BE49-F238E27FC236}">
                <a16:creationId xmlns:a16="http://schemas.microsoft.com/office/drawing/2014/main" id="{58389283-2D8C-4E1A-8483-D9558486F049}"/>
              </a:ext>
            </a:extLst>
          </p:cNvPr>
          <p:cNvSpPr/>
          <p:nvPr/>
        </p:nvSpPr>
        <p:spPr bwMode="auto">
          <a:xfrm>
            <a:off x="2853677"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3" name="Rectangle 22">
            <a:extLst>
              <a:ext uri="{FF2B5EF4-FFF2-40B4-BE49-F238E27FC236}">
                <a16:creationId xmlns:a16="http://schemas.microsoft.com/office/drawing/2014/main" id="{DBAF8102-69B9-49AB-8323-B200063FA0C8}"/>
              </a:ext>
            </a:extLst>
          </p:cNvPr>
          <p:cNvSpPr/>
          <p:nvPr/>
        </p:nvSpPr>
        <p:spPr bwMode="auto">
          <a:xfrm>
            <a:off x="2235895"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4" name="Rectangle 23">
            <a:extLst>
              <a:ext uri="{FF2B5EF4-FFF2-40B4-BE49-F238E27FC236}">
                <a16:creationId xmlns:a16="http://schemas.microsoft.com/office/drawing/2014/main" id="{1BD7302F-890D-47D4-9DD5-D1556B604C1D}"/>
              </a:ext>
            </a:extLst>
          </p:cNvPr>
          <p:cNvSpPr/>
          <p:nvPr/>
        </p:nvSpPr>
        <p:spPr bwMode="auto">
          <a:xfrm>
            <a:off x="2860279"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5" name="Rectangle 24">
            <a:extLst>
              <a:ext uri="{FF2B5EF4-FFF2-40B4-BE49-F238E27FC236}">
                <a16:creationId xmlns:a16="http://schemas.microsoft.com/office/drawing/2014/main" id="{6D12A52B-8B4B-43FD-9607-441A8D742052}"/>
              </a:ext>
            </a:extLst>
          </p:cNvPr>
          <p:cNvSpPr/>
          <p:nvPr/>
        </p:nvSpPr>
        <p:spPr bwMode="auto">
          <a:xfrm>
            <a:off x="2242497"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6" name="Rectangle 25">
            <a:extLst>
              <a:ext uri="{FF2B5EF4-FFF2-40B4-BE49-F238E27FC236}">
                <a16:creationId xmlns:a16="http://schemas.microsoft.com/office/drawing/2014/main" id="{63DDA3D8-4294-47EF-A4C4-C56FBB87CC1A}"/>
              </a:ext>
            </a:extLst>
          </p:cNvPr>
          <p:cNvSpPr/>
          <p:nvPr/>
        </p:nvSpPr>
        <p:spPr bwMode="auto">
          <a:xfrm>
            <a:off x="3777679" y="4284333"/>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7" name="Rectangle 26">
            <a:extLst>
              <a:ext uri="{FF2B5EF4-FFF2-40B4-BE49-F238E27FC236}">
                <a16:creationId xmlns:a16="http://schemas.microsoft.com/office/drawing/2014/main" id="{BF07CC99-6432-4CF2-AA83-124F7CB75ED1}"/>
              </a:ext>
            </a:extLst>
          </p:cNvPr>
          <p:cNvSpPr/>
          <p:nvPr/>
        </p:nvSpPr>
        <p:spPr bwMode="auto">
          <a:xfrm>
            <a:off x="4420427" y="428433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8" name="Rectangle 27">
            <a:extLst>
              <a:ext uri="{FF2B5EF4-FFF2-40B4-BE49-F238E27FC236}">
                <a16:creationId xmlns:a16="http://schemas.microsoft.com/office/drawing/2014/main" id="{F3976A4E-CF39-475A-A12D-9E6B150834E0}"/>
              </a:ext>
            </a:extLst>
          </p:cNvPr>
          <p:cNvSpPr/>
          <p:nvPr/>
        </p:nvSpPr>
        <p:spPr bwMode="auto">
          <a:xfrm>
            <a:off x="4398759"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29" name="Rectangle 28">
            <a:extLst>
              <a:ext uri="{FF2B5EF4-FFF2-40B4-BE49-F238E27FC236}">
                <a16:creationId xmlns:a16="http://schemas.microsoft.com/office/drawing/2014/main" id="{CD5DC0E1-AE69-42C9-9A2A-69C7E7ED3FD8}"/>
              </a:ext>
            </a:extLst>
          </p:cNvPr>
          <p:cNvSpPr/>
          <p:nvPr/>
        </p:nvSpPr>
        <p:spPr bwMode="auto">
          <a:xfrm>
            <a:off x="3780977" y="4726490"/>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0" name="Rectangle 29">
            <a:extLst>
              <a:ext uri="{FF2B5EF4-FFF2-40B4-BE49-F238E27FC236}">
                <a16:creationId xmlns:a16="http://schemas.microsoft.com/office/drawing/2014/main" id="{B3874F52-B89A-42F8-9709-8A7093149239}"/>
              </a:ext>
            </a:extLst>
          </p:cNvPr>
          <p:cNvSpPr/>
          <p:nvPr/>
        </p:nvSpPr>
        <p:spPr bwMode="auto">
          <a:xfrm>
            <a:off x="4405361"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1" name="Rectangle 30">
            <a:extLst>
              <a:ext uri="{FF2B5EF4-FFF2-40B4-BE49-F238E27FC236}">
                <a16:creationId xmlns:a16="http://schemas.microsoft.com/office/drawing/2014/main" id="{B2D4F7AC-225F-456B-8258-D0B2379FB1FE}"/>
              </a:ext>
            </a:extLst>
          </p:cNvPr>
          <p:cNvSpPr/>
          <p:nvPr/>
        </p:nvSpPr>
        <p:spPr bwMode="auto">
          <a:xfrm>
            <a:off x="3787578" y="5144343"/>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2" name="Rectangle 31">
            <a:extLst>
              <a:ext uri="{FF2B5EF4-FFF2-40B4-BE49-F238E27FC236}">
                <a16:creationId xmlns:a16="http://schemas.microsoft.com/office/drawing/2014/main" id="{E0F156F9-507E-4B4D-8F98-B51A05DFCDF7}"/>
              </a:ext>
            </a:extLst>
          </p:cNvPr>
          <p:cNvSpPr/>
          <p:nvPr/>
        </p:nvSpPr>
        <p:spPr bwMode="auto">
          <a:xfrm>
            <a:off x="7694314" y="3819479"/>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3" name="Rectangle 32">
            <a:extLst>
              <a:ext uri="{FF2B5EF4-FFF2-40B4-BE49-F238E27FC236}">
                <a16:creationId xmlns:a16="http://schemas.microsoft.com/office/drawing/2014/main" id="{7BFB1CC4-A7BF-4626-9E99-E469738E11E2}"/>
              </a:ext>
            </a:extLst>
          </p:cNvPr>
          <p:cNvSpPr/>
          <p:nvPr/>
        </p:nvSpPr>
        <p:spPr bwMode="auto">
          <a:xfrm>
            <a:off x="8376977" y="381947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4" name="Rectangle 33">
            <a:extLst>
              <a:ext uri="{FF2B5EF4-FFF2-40B4-BE49-F238E27FC236}">
                <a16:creationId xmlns:a16="http://schemas.microsoft.com/office/drawing/2014/main" id="{2D814EF4-A568-469D-8347-39B096C3D239}"/>
              </a:ext>
            </a:extLst>
          </p:cNvPr>
          <p:cNvSpPr/>
          <p:nvPr/>
        </p:nvSpPr>
        <p:spPr bwMode="auto">
          <a:xfrm>
            <a:off x="8373964"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5" name="Rectangle 34">
            <a:extLst>
              <a:ext uri="{FF2B5EF4-FFF2-40B4-BE49-F238E27FC236}">
                <a16:creationId xmlns:a16="http://schemas.microsoft.com/office/drawing/2014/main" id="{5880815B-0EE7-4B90-9DC7-BFCA07A39442}"/>
              </a:ext>
            </a:extLst>
          </p:cNvPr>
          <p:cNvSpPr/>
          <p:nvPr/>
        </p:nvSpPr>
        <p:spPr bwMode="auto">
          <a:xfrm>
            <a:off x="7697612"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6" name="Rectangle 35">
            <a:extLst>
              <a:ext uri="{FF2B5EF4-FFF2-40B4-BE49-F238E27FC236}">
                <a16:creationId xmlns:a16="http://schemas.microsoft.com/office/drawing/2014/main" id="{2711BCF2-EFC3-43A9-BBA7-A05B718DED6E}"/>
              </a:ext>
            </a:extLst>
          </p:cNvPr>
          <p:cNvSpPr/>
          <p:nvPr/>
        </p:nvSpPr>
        <p:spPr bwMode="auto">
          <a:xfrm>
            <a:off x="8380566"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7" name="Rectangle 36">
            <a:extLst>
              <a:ext uri="{FF2B5EF4-FFF2-40B4-BE49-F238E27FC236}">
                <a16:creationId xmlns:a16="http://schemas.microsoft.com/office/drawing/2014/main" id="{8501F59E-2EB3-4423-8139-7E0AD83B093F}"/>
              </a:ext>
            </a:extLst>
          </p:cNvPr>
          <p:cNvSpPr/>
          <p:nvPr/>
        </p:nvSpPr>
        <p:spPr bwMode="auto">
          <a:xfrm>
            <a:off x="7704214"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38" name="Rectangle 37">
            <a:extLst>
              <a:ext uri="{FF2B5EF4-FFF2-40B4-BE49-F238E27FC236}">
                <a16:creationId xmlns:a16="http://schemas.microsoft.com/office/drawing/2014/main" id="{0ADF1C4C-7E7A-4B7E-9D1C-602FAEBB56E5}"/>
              </a:ext>
            </a:extLst>
          </p:cNvPr>
          <p:cNvSpPr/>
          <p:nvPr/>
        </p:nvSpPr>
        <p:spPr bwMode="auto">
          <a:xfrm>
            <a:off x="9056344" y="3819479"/>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9" name="Rectangle 38">
            <a:extLst>
              <a:ext uri="{FF2B5EF4-FFF2-40B4-BE49-F238E27FC236}">
                <a16:creationId xmlns:a16="http://schemas.microsoft.com/office/drawing/2014/main" id="{EED067BA-CC6A-4EBE-BA3C-EC6B27A4A21C}"/>
              </a:ext>
            </a:extLst>
          </p:cNvPr>
          <p:cNvSpPr/>
          <p:nvPr/>
        </p:nvSpPr>
        <p:spPr bwMode="auto">
          <a:xfrm>
            <a:off x="9739007" y="381947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0" name="Rectangle 39">
            <a:extLst>
              <a:ext uri="{FF2B5EF4-FFF2-40B4-BE49-F238E27FC236}">
                <a16:creationId xmlns:a16="http://schemas.microsoft.com/office/drawing/2014/main" id="{445522DF-0337-473C-BE1D-4801D7BB83F7}"/>
              </a:ext>
            </a:extLst>
          </p:cNvPr>
          <p:cNvSpPr/>
          <p:nvPr/>
        </p:nvSpPr>
        <p:spPr bwMode="auto">
          <a:xfrm>
            <a:off x="9726667"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1" name="Rectangle 40">
            <a:extLst>
              <a:ext uri="{FF2B5EF4-FFF2-40B4-BE49-F238E27FC236}">
                <a16:creationId xmlns:a16="http://schemas.microsoft.com/office/drawing/2014/main" id="{EA938727-4961-4ADA-8866-871A3524D132}"/>
              </a:ext>
            </a:extLst>
          </p:cNvPr>
          <p:cNvSpPr/>
          <p:nvPr/>
        </p:nvSpPr>
        <p:spPr bwMode="auto">
          <a:xfrm>
            <a:off x="9050316"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2" name="Rectangle 41">
            <a:extLst>
              <a:ext uri="{FF2B5EF4-FFF2-40B4-BE49-F238E27FC236}">
                <a16:creationId xmlns:a16="http://schemas.microsoft.com/office/drawing/2014/main" id="{C4E30D5D-D3C6-4D5D-B1EE-9E4EECF1A628}"/>
              </a:ext>
            </a:extLst>
          </p:cNvPr>
          <p:cNvSpPr/>
          <p:nvPr/>
        </p:nvSpPr>
        <p:spPr bwMode="auto">
          <a:xfrm>
            <a:off x="9733269"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3" name="Rectangle 42">
            <a:extLst>
              <a:ext uri="{FF2B5EF4-FFF2-40B4-BE49-F238E27FC236}">
                <a16:creationId xmlns:a16="http://schemas.microsoft.com/office/drawing/2014/main" id="{8BDDB7FF-89DC-46C2-A013-509175EF75AF}"/>
              </a:ext>
            </a:extLst>
          </p:cNvPr>
          <p:cNvSpPr/>
          <p:nvPr/>
        </p:nvSpPr>
        <p:spPr bwMode="auto">
          <a:xfrm>
            <a:off x="9056917"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4" name="Rectangle 43">
            <a:extLst>
              <a:ext uri="{FF2B5EF4-FFF2-40B4-BE49-F238E27FC236}">
                <a16:creationId xmlns:a16="http://schemas.microsoft.com/office/drawing/2014/main" id="{38A598E1-8D6A-43E0-A15B-2844F0258550}"/>
              </a:ext>
            </a:extLst>
          </p:cNvPr>
          <p:cNvSpPr/>
          <p:nvPr/>
        </p:nvSpPr>
        <p:spPr bwMode="auto">
          <a:xfrm>
            <a:off x="10418373" y="3819479"/>
            <a:ext cx="568046"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5" name="Rectangle 44">
            <a:extLst>
              <a:ext uri="{FF2B5EF4-FFF2-40B4-BE49-F238E27FC236}">
                <a16:creationId xmlns:a16="http://schemas.microsoft.com/office/drawing/2014/main" id="{0DAA601B-89E8-4FA1-98D7-36DDE2B274A1}"/>
              </a:ext>
            </a:extLst>
          </p:cNvPr>
          <p:cNvSpPr/>
          <p:nvPr/>
        </p:nvSpPr>
        <p:spPr bwMode="auto">
          <a:xfrm>
            <a:off x="11101038" y="381947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6" name="Rectangle 45">
            <a:extLst>
              <a:ext uri="{FF2B5EF4-FFF2-40B4-BE49-F238E27FC236}">
                <a16:creationId xmlns:a16="http://schemas.microsoft.com/office/drawing/2014/main" id="{5A5DDA7F-255F-45B1-BBFF-3AD4DC49842E}"/>
              </a:ext>
            </a:extLst>
          </p:cNvPr>
          <p:cNvSpPr/>
          <p:nvPr/>
        </p:nvSpPr>
        <p:spPr bwMode="auto">
          <a:xfrm>
            <a:off x="11079371"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7" name="Rectangle 46">
            <a:extLst>
              <a:ext uri="{FF2B5EF4-FFF2-40B4-BE49-F238E27FC236}">
                <a16:creationId xmlns:a16="http://schemas.microsoft.com/office/drawing/2014/main" id="{889684F3-42C7-474C-9D96-1C99C64E57D9}"/>
              </a:ext>
            </a:extLst>
          </p:cNvPr>
          <p:cNvSpPr/>
          <p:nvPr/>
        </p:nvSpPr>
        <p:spPr bwMode="auto">
          <a:xfrm>
            <a:off x="10403019" y="4261636"/>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8" name="Rectangle 47">
            <a:extLst>
              <a:ext uri="{FF2B5EF4-FFF2-40B4-BE49-F238E27FC236}">
                <a16:creationId xmlns:a16="http://schemas.microsoft.com/office/drawing/2014/main" id="{6B346046-6813-4CB4-9159-CC7F54659A53}"/>
              </a:ext>
            </a:extLst>
          </p:cNvPr>
          <p:cNvSpPr/>
          <p:nvPr/>
        </p:nvSpPr>
        <p:spPr bwMode="auto">
          <a:xfrm>
            <a:off x="11085972"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sp>
        <p:nvSpPr>
          <p:cNvPr id="49" name="Rectangle 48">
            <a:extLst>
              <a:ext uri="{FF2B5EF4-FFF2-40B4-BE49-F238E27FC236}">
                <a16:creationId xmlns:a16="http://schemas.microsoft.com/office/drawing/2014/main" id="{38424776-A11D-45A9-AD30-30066237FA66}"/>
              </a:ext>
            </a:extLst>
          </p:cNvPr>
          <p:cNvSpPr/>
          <p:nvPr/>
        </p:nvSpPr>
        <p:spPr bwMode="auto">
          <a:xfrm>
            <a:off x="10409621" y="4679489"/>
            <a:ext cx="564748" cy="3735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7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Pod</a:t>
            </a:r>
          </a:p>
        </p:txBody>
      </p:sp>
      <p:cxnSp>
        <p:nvCxnSpPr>
          <p:cNvPr id="51" name="Straight Arrow Connector 50">
            <a:extLst>
              <a:ext uri="{FF2B5EF4-FFF2-40B4-BE49-F238E27FC236}">
                <a16:creationId xmlns:a16="http://schemas.microsoft.com/office/drawing/2014/main" id="{D5045F00-1F0E-4FB4-BFB9-935C18BDCAC6}"/>
              </a:ext>
            </a:extLst>
          </p:cNvPr>
          <p:cNvCxnSpPr>
            <a:cxnSpLocks/>
          </p:cNvCxnSpPr>
          <p:nvPr/>
        </p:nvCxnSpPr>
        <p:spPr>
          <a:xfrm>
            <a:off x="2760547" y="1895740"/>
            <a:ext cx="0" cy="13446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5994CCD-055B-484B-B399-D7982EE993FB}"/>
              </a:ext>
            </a:extLst>
          </p:cNvPr>
          <p:cNvSpPr/>
          <p:nvPr/>
        </p:nvSpPr>
        <p:spPr bwMode="auto">
          <a:xfrm>
            <a:off x="1042399" y="1447528"/>
            <a:ext cx="3660401" cy="37351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Developers/Operators</a:t>
            </a:r>
          </a:p>
        </p:txBody>
      </p:sp>
      <p:sp>
        <p:nvSpPr>
          <p:cNvPr id="54" name="Rectangle 53">
            <a:extLst>
              <a:ext uri="{FF2B5EF4-FFF2-40B4-BE49-F238E27FC236}">
                <a16:creationId xmlns:a16="http://schemas.microsoft.com/office/drawing/2014/main" id="{6EAAC47C-591E-437D-ACA7-FF0009BD95AA}"/>
              </a:ext>
            </a:extLst>
          </p:cNvPr>
          <p:cNvSpPr/>
          <p:nvPr/>
        </p:nvSpPr>
        <p:spPr>
          <a:xfrm>
            <a:off x="2818766" y="2284616"/>
            <a:ext cx="1911101" cy="336759"/>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Deployments/tasks</a:t>
            </a:r>
          </a:p>
        </p:txBody>
      </p:sp>
      <p:cxnSp>
        <p:nvCxnSpPr>
          <p:cNvPr id="9" name="Straight Arrow Connector 8">
            <a:extLst>
              <a:ext uri="{FF2B5EF4-FFF2-40B4-BE49-F238E27FC236}">
                <a16:creationId xmlns:a16="http://schemas.microsoft.com/office/drawing/2014/main" id="{6878C5EF-6995-4695-A48D-D77A285899DB}"/>
              </a:ext>
            </a:extLst>
          </p:cNvPr>
          <p:cNvCxnSpPr/>
          <p:nvPr/>
        </p:nvCxnSpPr>
        <p:spPr>
          <a:xfrm>
            <a:off x="5050171" y="3578404"/>
            <a:ext cx="8964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00C7A6F-EF5E-44FF-85AB-6371639D8E35}"/>
              </a:ext>
            </a:extLst>
          </p:cNvPr>
          <p:cNvCxnSpPr/>
          <p:nvPr/>
        </p:nvCxnSpPr>
        <p:spPr>
          <a:xfrm>
            <a:off x="6589034" y="3585563"/>
            <a:ext cx="8964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EBD0B28-7C97-41E6-97DD-78ACB95E43D0}"/>
              </a:ext>
            </a:extLst>
          </p:cNvPr>
          <p:cNvCxnSpPr>
            <a:cxnSpLocks/>
          </p:cNvCxnSpPr>
          <p:nvPr/>
        </p:nvCxnSpPr>
        <p:spPr>
          <a:xfrm>
            <a:off x="4380965" y="3908338"/>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6BE279A-CE7D-47AA-891C-FFABDF951EB8}"/>
              </a:ext>
            </a:extLst>
          </p:cNvPr>
          <p:cNvCxnSpPr>
            <a:cxnSpLocks/>
          </p:cNvCxnSpPr>
          <p:nvPr/>
        </p:nvCxnSpPr>
        <p:spPr>
          <a:xfrm>
            <a:off x="1306284" y="3912696"/>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5B8C6D-990B-491E-ADB2-C3655634B620}"/>
              </a:ext>
            </a:extLst>
          </p:cNvPr>
          <p:cNvCxnSpPr>
            <a:cxnSpLocks/>
          </p:cNvCxnSpPr>
          <p:nvPr/>
        </p:nvCxnSpPr>
        <p:spPr>
          <a:xfrm>
            <a:off x="2850253" y="3912696"/>
            <a:ext cx="0" cy="298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740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6" presetClass="entr" presetSubtype="37" fill="hold" grpId="0"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250"/>
                                        <p:tgtEl>
                                          <p:spTgt spid="50"/>
                                        </p:tgtEl>
                                      </p:cBhvr>
                                    </p:animEffect>
                                  </p:childTnLst>
                                </p:cTn>
                              </p:par>
                            </p:childTnLst>
                          </p:cTn>
                        </p:par>
                        <p:par>
                          <p:cTn id="20" fill="hold">
                            <p:stCondLst>
                              <p:cond delay="2250"/>
                            </p:stCondLst>
                            <p:childTnLst>
                              <p:par>
                                <p:cTn id="21" presetID="10" presetClass="entr" presetSubtype="0" fill="hold" grpId="0" nodeType="afterEffect">
                                  <p:stCondLst>
                                    <p:cond delay="10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par>
                          <p:cTn id="32" fill="hold">
                            <p:stCondLst>
                              <p:cond delay="4750"/>
                            </p:stCondLst>
                            <p:childTnLst>
                              <p:par>
                                <p:cTn id="33" presetID="10"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par>
                          <p:cTn id="36" fill="hold">
                            <p:stCondLst>
                              <p:cond delay="525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5750"/>
                            </p:stCondLst>
                            <p:childTnLst>
                              <p:par>
                                <p:cTn id="41" presetID="10"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par>
                          <p:cTn id="44" fill="hold">
                            <p:stCondLst>
                              <p:cond delay="6250"/>
                            </p:stCondLst>
                            <p:childTnLst>
                              <p:par>
                                <p:cTn id="45" presetID="10" presetClass="entr" presetSubtype="0"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par>
                          <p:cTn id="48" fill="hold">
                            <p:stCondLst>
                              <p:cond delay="6750"/>
                            </p:stCondLst>
                            <p:childTnLst>
                              <p:par>
                                <p:cTn id="49" presetID="10" presetClass="entr" presetSubtype="0"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par>
                          <p:cTn id="52" fill="hold">
                            <p:stCondLst>
                              <p:cond delay="7250"/>
                            </p:stCondLst>
                            <p:childTnLst>
                              <p:par>
                                <p:cTn id="53" presetID="10" presetClass="entr" presetSubtype="0"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par>
                          <p:cTn id="56" fill="hold">
                            <p:stCondLst>
                              <p:cond delay="7750"/>
                            </p:stCondLst>
                            <p:childTnLst>
                              <p:par>
                                <p:cTn id="57" presetID="10" presetClass="entr" presetSubtype="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par>
                          <p:cTn id="60" fill="hold">
                            <p:stCondLst>
                              <p:cond delay="8250"/>
                            </p:stCondLst>
                            <p:childTnLst>
                              <p:par>
                                <p:cTn id="61" presetID="10"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par>
                          <p:cTn id="64" fill="hold">
                            <p:stCondLst>
                              <p:cond delay="8750"/>
                            </p:stCondLst>
                            <p:childTnLst>
                              <p:par>
                                <p:cTn id="65" presetID="10" presetClass="entr" presetSubtype="0"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par>
                          <p:cTn id="68" fill="hold">
                            <p:stCondLst>
                              <p:cond delay="9250"/>
                            </p:stCondLst>
                            <p:childTnLst>
                              <p:par>
                                <p:cTn id="69" presetID="10" presetClass="entr" presetSubtype="0"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par>
                          <p:cTn id="72" fill="hold">
                            <p:stCondLst>
                              <p:cond delay="9750"/>
                            </p:stCondLst>
                            <p:childTnLst>
                              <p:par>
                                <p:cTn id="73" presetID="10" presetClass="entr" presetSubtype="0"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childTnLst>
                          </p:cTn>
                        </p:par>
                        <p:par>
                          <p:cTn id="76" fill="hold">
                            <p:stCondLst>
                              <p:cond delay="10250"/>
                            </p:stCondLst>
                            <p:childTnLst>
                              <p:par>
                                <p:cTn id="77" presetID="10" presetClass="entr" presetSubtype="0"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childTnLst>
                          </p:cTn>
                        </p:par>
                        <p:par>
                          <p:cTn id="80" fill="hold">
                            <p:stCondLst>
                              <p:cond delay="10750"/>
                            </p:stCondLst>
                            <p:childTnLst>
                              <p:par>
                                <p:cTn id="81" presetID="10" presetClass="entr" presetSubtype="0"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childTnLst>
                          </p:cTn>
                        </p:par>
                        <p:par>
                          <p:cTn id="84" fill="hold">
                            <p:stCondLst>
                              <p:cond delay="11250"/>
                            </p:stCondLst>
                            <p:childTnLst>
                              <p:par>
                                <p:cTn id="85" presetID="10" presetClass="entr" presetSubtype="0" fill="hold" grpId="0" nodeType="after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par>
                          <p:cTn id="88" fill="hold">
                            <p:stCondLst>
                              <p:cond delay="1175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A05AE5-27DA-4586-9489-D44A2C60717E}"/>
              </a:ext>
            </a:extLst>
          </p:cNvPr>
          <p:cNvSpPr>
            <a:spLocks noGrp="1"/>
          </p:cNvSpPr>
          <p:nvPr>
            <p:ph type="title"/>
          </p:nvPr>
        </p:nvSpPr>
        <p:spPr/>
        <p:txBody>
          <a:bodyPr/>
          <a:lstStyle/>
          <a:p>
            <a:r>
              <a:rPr lang="en-US" dirty="0"/>
              <a:t>ACI: What you can do today</a:t>
            </a:r>
          </a:p>
        </p:txBody>
      </p:sp>
      <p:sp>
        <p:nvSpPr>
          <p:cNvPr id="5" name="Text Placeholder 4">
            <a:extLst>
              <a:ext uri="{FF2B5EF4-FFF2-40B4-BE49-F238E27FC236}">
                <a16:creationId xmlns:a16="http://schemas.microsoft.com/office/drawing/2014/main" id="{349E256D-7819-4FAD-9A73-5B6CAD40951F}"/>
              </a:ext>
            </a:extLst>
          </p:cNvPr>
          <p:cNvSpPr>
            <a:spLocks noGrp="1"/>
          </p:cNvSpPr>
          <p:nvPr>
            <p:ph type="body" sz="quarter" idx="10"/>
          </p:nvPr>
        </p:nvSpPr>
        <p:spPr>
          <a:xfrm>
            <a:off x="269303" y="1187963"/>
            <a:ext cx="11655078" cy="3656923"/>
          </a:xfrm>
        </p:spPr>
        <p:txBody>
          <a:bodyPr/>
          <a:lstStyle/>
          <a:p>
            <a:r>
              <a:rPr lang="en-US" dirty="0"/>
              <a:t>Run Linux and Windows containers</a:t>
            </a:r>
          </a:p>
          <a:p>
            <a:r>
              <a:rPr lang="en-US" dirty="0"/>
              <a:t>Custom CPU/memory (up to 4 CPU/8 GB memory)</a:t>
            </a:r>
          </a:p>
          <a:p>
            <a:r>
              <a:rPr lang="en-US" dirty="0"/>
              <a:t>Expose containers via public IP</a:t>
            </a:r>
          </a:p>
          <a:p>
            <a:r>
              <a:rPr lang="en-US" dirty="0"/>
              <a:t>Mount Azure files volumes for persistent storage</a:t>
            </a:r>
          </a:p>
          <a:p>
            <a:r>
              <a:rPr lang="en-US" dirty="0"/>
              <a:t>Set environment variables</a:t>
            </a:r>
          </a:p>
          <a:p>
            <a:r>
              <a:rPr lang="en-US" dirty="0"/>
              <a:t>Override the command line</a:t>
            </a:r>
          </a:p>
        </p:txBody>
      </p:sp>
    </p:spTree>
    <p:extLst>
      <p:ext uri="{BB962C8B-B14F-4D97-AF65-F5344CB8AC3E}">
        <p14:creationId xmlns:p14="http://schemas.microsoft.com/office/powerpoint/2010/main" val="3441985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3270713"/>
          </a:xfrm>
        </p:spPr>
        <p:txBody>
          <a:bodyPr/>
          <a:lstStyle/>
          <a:p>
            <a:r>
              <a:rPr lang="en-US" sz="3137" dirty="0"/>
              <a:t>Provide most standard container capabilities</a:t>
            </a:r>
          </a:p>
          <a:p>
            <a:pPr lvl="1"/>
            <a:r>
              <a:rPr lang="en-US" sz="1568" dirty="0"/>
              <a:t>Attach to an existing container</a:t>
            </a:r>
          </a:p>
          <a:p>
            <a:pPr lvl="1"/>
            <a:r>
              <a:rPr lang="en-US" sz="1568" dirty="0"/>
              <a:t>Copy files into/out of running containers</a:t>
            </a:r>
          </a:p>
          <a:p>
            <a:r>
              <a:rPr lang="en-US" sz="3137" dirty="0"/>
              <a:t>Enable ACI containers to do most things that VMs can do in Azure</a:t>
            </a:r>
          </a:p>
          <a:p>
            <a:pPr lvl="1"/>
            <a:r>
              <a:rPr lang="en-US" sz="1568" dirty="0"/>
              <a:t>Networking: Join a private </a:t>
            </a:r>
            <a:r>
              <a:rPr lang="en-US" sz="1568" dirty="0" err="1"/>
              <a:t>vnet</a:t>
            </a:r>
            <a:r>
              <a:rPr lang="en-US" sz="1568" dirty="0"/>
              <a:t>, sit behind an internal or external load balancer</a:t>
            </a:r>
          </a:p>
          <a:p>
            <a:pPr lvl="1"/>
            <a:r>
              <a:rPr lang="en-US" sz="1568" dirty="0"/>
              <a:t>Storage: Mount managed disks (Azure files is already available)</a:t>
            </a:r>
          </a:p>
          <a:p>
            <a:r>
              <a:rPr lang="en-US" sz="3137" dirty="0"/>
              <a:t>Invest in ACI Connector for more complex applications</a:t>
            </a:r>
          </a:p>
          <a:p>
            <a:pPr lvl="1"/>
            <a:r>
              <a:rPr lang="en-US" sz="1568" dirty="0" err="1"/>
              <a:t>Autoscaling</a:t>
            </a:r>
            <a:r>
              <a:rPr lang="en-US" sz="1568" dirty="0"/>
              <a:t>, HA, rolling upgrades, load balancing, etc. will all be easier with an orchestrator</a:t>
            </a:r>
          </a:p>
          <a:p>
            <a:pPr lvl="1"/>
            <a:r>
              <a:rPr lang="en-US" sz="1568" dirty="0"/>
              <a:t>Developer tooling will also primarily target the orchestrator layer</a:t>
            </a:r>
          </a:p>
        </p:txBody>
      </p:sp>
      <p:sp>
        <p:nvSpPr>
          <p:cNvPr id="2" name="Title 1"/>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2094227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574" y="2569580"/>
            <a:ext cx="12192000" cy="701731"/>
          </a:xfrm>
          <a:prstGeom prst="rect">
            <a:avLst/>
          </a:prstGeom>
          <a:noFill/>
        </p:spPr>
        <p:txBody>
          <a:bodyPr wrap="square" rtlCol="0">
            <a:spAutoFit/>
          </a:bodyPr>
          <a:lstStyle/>
          <a:p>
            <a:pPr algn="ctr">
              <a:lnSpc>
                <a:spcPct val="90000"/>
              </a:lnSpc>
              <a:spcBef>
                <a:spcPct val="0"/>
              </a:spcBef>
            </a:pPr>
            <a:r>
              <a:rPr lang="en-US" sz="4400" dirty="0">
                <a:solidFill>
                  <a:prstClr val="white"/>
                </a:solidFill>
                <a:latin typeface="Calibri Light" panose="020F0302020204030204"/>
              </a:rPr>
              <a:t>They do care about cloud native applications </a:t>
            </a:r>
          </a:p>
        </p:txBody>
      </p:sp>
      <p:graphicFrame>
        <p:nvGraphicFramePr>
          <p:cNvPr id="4" name="Diagram 3"/>
          <p:cNvGraphicFramePr/>
          <p:nvPr>
            <p:extLst>
              <p:ext uri="{D42A27DB-BD31-4B8C-83A1-F6EECF244321}">
                <p14:modId xmlns:p14="http://schemas.microsoft.com/office/powerpoint/2010/main" val="3765718470"/>
              </p:ext>
            </p:extLst>
          </p:nvPr>
        </p:nvGraphicFramePr>
        <p:xfrm>
          <a:off x="2029428" y="3923819"/>
          <a:ext cx="8098419" cy="2407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7403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7838" y="162218"/>
            <a:ext cx="11655840" cy="899537"/>
          </a:xfrm>
        </p:spPr>
        <p:txBody>
          <a:bodyPr/>
          <a:lstStyle/>
          <a:p>
            <a:r>
              <a:rPr lang="en-US" sz="4313" spc="-69"/>
              <a:t>What is Kubernetes?</a:t>
            </a:r>
          </a:p>
        </p:txBody>
      </p:sp>
      <p:sp>
        <p:nvSpPr>
          <p:cNvPr id="3" name="Content Placeholder 2"/>
          <p:cNvSpPr>
            <a:spLocks noGrp="1"/>
          </p:cNvSpPr>
          <p:nvPr>
            <p:ph type="body" sz="quarter" idx="10"/>
          </p:nvPr>
        </p:nvSpPr>
        <p:spPr>
          <a:xfrm>
            <a:off x="352148" y="1036201"/>
            <a:ext cx="11578821" cy="5525039"/>
          </a:xfrm>
          <a:prstGeom prst="rect">
            <a:avLst/>
          </a:prstGeom>
        </p:spPr>
        <p:txBody>
          <a:bodyPr/>
          <a:lstStyle/>
          <a:p>
            <a:r>
              <a:rPr lang="en-US" dirty="0"/>
              <a:t>Background</a:t>
            </a:r>
          </a:p>
          <a:p>
            <a:pPr lvl="1"/>
            <a:r>
              <a:rPr lang="en-US" sz="1961" dirty="0"/>
              <a:t>"Kubernetes is an open-source system for automating deployment, scaling, and management of containerized applications” </a:t>
            </a:r>
          </a:p>
          <a:p>
            <a:pPr lvl="1"/>
            <a:r>
              <a:rPr lang="en-US" sz="1961" dirty="0"/>
              <a:t>Schedules and runs application containers across a cluster of machines</a:t>
            </a:r>
          </a:p>
          <a:p>
            <a:pPr lvl="1"/>
            <a:r>
              <a:rPr lang="en-US" sz="1961" dirty="0"/>
              <a:t>Kubernetes v1.0 released on July 21, 2015. Joe Beda, Brendan Burns, &amp; Craig </a:t>
            </a:r>
            <a:r>
              <a:rPr lang="en-US" sz="1961" dirty="0" err="1"/>
              <a:t>McLuckie</a:t>
            </a:r>
            <a:endParaRPr lang="en-US" sz="1961" dirty="0"/>
          </a:p>
          <a:p>
            <a:r>
              <a:rPr lang="en-US" sz="3529" dirty="0"/>
              <a:t>Key features</a:t>
            </a:r>
          </a:p>
          <a:p>
            <a:pPr lvl="1"/>
            <a:r>
              <a:rPr lang="en-US" sz="1961" dirty="0"/>
              <a:t>Declarative infrastructure</a:t>
            </a:r>
          </a:p>
          <a:p>
            <a:pPr lvl="1"/>
            <a:r>
              <a:rPr lang="en-US" sz="1961" dirty="0"/>
              <a:t>Self-healing</a:t>
            </a:r>
          </a:p>
          <a:p>
            <a:pPr lvl="1"/>
            <a:r>
              <a:rPr lang="en-US" sz="1961" dirty="0"/>
              <a:t>Horizontal scaling</a:t>
            </a:r>
          </a:p>
          <a:p>
            <a:pPr lvl="1"/>
            <a:r>
              <a:rPr lang="en-US" sz="1961" dirty="0"/>
              <a:t>Automated rollouts and rollbacks</a:t>
            </a:r>
          </a:p>
          <a:p>
            <a:pPr lvl="1"/>
            <a:r>
              <a:rPr lang="en-US" sz="1961" dirty="0"/>
              <a:t>Service discovery and load balancing</a:t>
            </a:r>
          </a:p>
          <a:p>
            <a:pPr lvl="1"/>
            <a:r>
              <a:rPr lang="en-US" sz="1961" dirty="0"/>
              <a:t>Automatic bin packing</a:t>
            </a:r>
          </a:p>
          <a:p>
            <a:pPr lvl="1"/>
            <a:r>
              <a:rPr lang="en-US" sz="1961" dirty="0"/>
              <a:t>Storage orchestration</a:t>
            </a:r>
          </a:p>
          <a:p>
            <a:pPr lvl="1"/>
            <a:r>
              <a:rPr lang="en-US" sz="1961" dirty="0"/>
              <a:t>Secret and configuration management</a:t>
            </a:r>
          </a:p>
          <a:p>
            <a:pPr lvl="1"/>
            <a:r>
              <a:rPr lang="en-US" sz="1961" dirty="0"/>
              <a:t>Not a PaaS platform</a:t>
            </a: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458450" y="5189384"/>
            <a:ext cx="1472519" cy="1428754"/>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4" name="Picture 3"/>
          <p:cNvPicPr>
            <a:picLocks noChangeAspect="1"/>
          </p:cNvPicPr>
          <p:nvPr/>
        </p:nvPicPr>
        <p:blipFill>
          <a:blip r:embed="rId4"/>
          <a:stretch>
            <a:fillRect/>
          </a:stretch>
        </p:blipFill>
        <p:spPr>
          <a:xfrm>
            <a:off x="2163544" y="1173354"/>
            <a:ext cx="7867232" cy="5684646"/>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69303" y="1187644"/>
            <a:ext cx="11655078" cy="5515356"/>
          </a:xfrm>
        </p:spPr>
        <p:txBody>
          <a:bodyPr/>
          <a:lstStyle/>
          <a:p>
            <a:r>
              <a:rPr lang="en-US" sz="3600" dirty="0" err="1"/>
              <a:t>api</a:t>
            </a:r>
            <a:r>
              <a:rPr lang="en-US" sz="3600" dirty="0"/>
              <a:t>-server: Front-end control plane. Exposes API</a:t>
            </a:r>
          </a:p>
          <a:p>
            <a:r>
              <a:rPr lang="en-US" sz="3600" dirty="0" err="1"/>
              <a:t>etcd</a:t>
            </a:r>
            <a:r>
              <a:rPr lang="en-US" sz="3600" dirty="0"/>
              <a:t>: Cluster database. Distributed, highly available</a:t>
            </a:r>
          </a:p>
          <a:p>
            <a:r>
              <a:rPr lang="en-US" sz="3600" dirty="0"/>
              <a:t>controller-manager. Runs controllers, </a:t>
            </a:r>
            <a:r>
              <a:rPr lang="en-US" sz="3600" dirty="0" err="1"/>
              <a:t>eg</a:t>
            </a:r>
            <a:r>
              <a:rPr lang="en-US" sz="3600" dirty="0"/>
              <a:t>. replication controller, node controller</a:t>
            </a:r>
          </a:p>
          <a:p>
            <a:r>
              <a:rPr lang="en-US" sz="3600" dirty="0"/>
              <a:t>scheduler: assigns pods to nodes</a:t>
            </a:r>
          </a:p>
          <a:p>
            <a:r>
              <a:rPr lang="en-US" sz="3600" dirty="0"/>
              <a:t>Add-ons</a:t>
            </a:r>
          </a:p>
          <a:p>
            <a:pPr lvl="1"/>
            <a:r>
              <a:rPr lang="en-US" sz="2800" dirty="0"/>
              <a:t>DNS</a:t>
            </a:r>
          </a:p>
          <a:p>
            <a:pPr lvl="1"/>
            <a:r>
              <a:rPr lang="en-US" sz="2800" dirty="0" err="1"/>
              <a:t>Heapster</a:t>
            </a:r>
            <a:r>
              <a:rPr lang="en-US" sz="2800" dirty="0"/>
              <a:t>. enables monitoring and performance analysis</a:t>
            </a:r>
          </a:p>
          <a:p>
            <a:pPr lvl="1"/>
            <a:r>
              <a:rPr lang="en-US" sz="2800" dirty="0"/>
              <a:t>Dashboard</a:t>
            </a:r>
          </a:p>
          <a:p>
            <a:pPr lvl="1"/>
            <a:r>
              <a:rPr lang="en-US" sz="2800"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69303" y="1187644"/>
            <a:ext cx="11655078" cy="3332066"/>
          </a:xfrm>
        </p:spPr>
        <p:txBody>
          <a:bodyPr/>
          <a:lstStyle/>
          <a:p>
            <a:r>
              <a:rPr lang="en-US" sz="3600" dirty="0" err="1"/>
              <a:t>kubelet</a:t>
            </a:r>
            <a:r>
              <a:rPr lang="en-US" sz="3600" dirty="0"/>
              <a:t>: </a:t>
            </a:r>
          </a:p>
          <a:p>
            <a:pPr lvl="1"/>
            <a:r>
              <a:rPr lang="en-US" sz="2816" dirty="0"/>
              <a:t>Primary node agent</a:t>
            </a:r>
          </a:p>
          <a:p>
            <a:pPr lvl="1"/>
            <a:r>
              <a:rPr lang="en-US" sz="2816" dirty="0"/>
              <a:t>Watches and runs assigned pods</a:t>
            </a:r>
          </a:p>
          <a:p>
            <a:pPr lvl="1"/>
            <a:r>
              <a:rPr lang="en-US" sz="2816" dirty="0"/>
              <a:t>Executes health probes and reports status</a:t>
            </a:r>
          </a:p>
          <a:p>
            <a:r>
              <a:rPr lang="en-US" sz="3600" dirty="0" err="1"/>
              <a:t>kube</a:t>
            </a:r>
            <a:r>
              <a:rPr lang="en-US" sz="3600" dirty="0"/>
              <a:t>-proxy: enables network services</a:t>
            </a:r>
          </a:p>
          <a:p>
            <a:r>
              <a:rPr lang="en-US" sz="3600" dirty="0" err="1"/>
              <a:t>docker</a:t>
            </a:r>
            <a:r>
              <a:rPr lang="en-US" sz="3600" dirty="0"/>
              <a:t>: container engine (</a:t>
            </a:r>
            <a:r>
              <a:rPr lang="en-US" sz="3600" dirty="0" err="1"/>
              <a:t>rkt</a:t>
            </a:r>
            <a:r>
              <a:rPr lang="en-US" sz="3600"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95347" y="2009661"/>
            <a:ext cx="11653523" cy="2821735"/>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43501" y="1288328"/>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pod</a:t>
              </a:r>
            </a:p>
          </p:txBody>
        </p:sp>
      </p:grpSp>
      <p:grpSp>
        <p:nvGrpSpPr>
          <p:cNvPr id="7" name="Group 6"/>
          <p:cNvGrpSpPr/>
          <p:nvPr/>
        </p:nvGrpSpPr>
        <p:grpSpPr>
          <a:xfrm>
            <a:off x="6308968" y="1288328"/>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9" name="TextBox 8"/>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deployment</a:t>
              </a:r>
            </a:p>
          </p:txBody>
        </p:sp>
      </p:grpSp>
      <p:grpSp>
        <p:nvGrpSpPr>
          <p:cNvPr id="13" name="Group 12"/>
          <p:cNvGrpSpPr/>
          <p:nvPr/>
        </p:nvGrpSpPr>
        <p:grpSpPr>
          <a:xfrm>
            <a:off x="1443501" y="2554516"/>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15" name="TextBox 14"/>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service</a:t>
              </a:r>
            </a:p>
          </p:txBody>
        </p:sp>
      </p:grpSp>
      <p:grpSp>
        <p:nvGrpSpPr>
          <p:cNvPr id="16" name="Group 15"/>
          <p:cNvGrpSpPr/>
          <p:nvPr/>
        </p:nvGrpSpPr>
        <p:grpSpPr>
          <a:xfrm>
            <a:off x="6308968" y="2554516"/>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18" name="TextBox 17"/>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replica set</a:t>
              </a:r>
            </a:p>
          </p:txBody>
        </p:sp>
      </p:grpSp>
      <p:grpSp>
        <p:nvGrpSpPr>
          <p:cNvPr id="19" name="Group 18"/>
          <p:cNvGrpSpPr/>
          <p:nvPr/>
        </p:nvGrpSpPr>
        <p:grpSpPr>
          <a:xfrm>
            <a:off x="1443501" y="3820704"/>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ingress</a:t>
              </a:r>
            </a:p>
          </p:txBody>
        </p:sp>
      </p:grpSp>
      <p:grpSp>
        <p:nvGrpSpPr>
          <p:cNvPr id="22" name="Group 21"/>
          <p:cNvGrpSpPr/>
          <p:nvPr/>
        </p:nvGrpSpPr>
        <p:grpSpPr>
          <a:xfrm>
            <a:off x="6308968" y="3820704"/>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daemon set, job</a:t>
              </a:r>
            </a:p>
          </p:txBody>
        </p:sp>
      </p:grpSp>
      <p:grpSp>
        <p:nvGrpSpPr>
          <p:cNvPr id="25" name="Group 24"/>
          <p:cNvGrpSpPr/>
          <p:nvPr/>
        </p:nvGrpSpPr>
        <p:grpSpPr>
          <a:xfrm>
            <a:off x="1443501" y="5086892"/>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namespace</a:t>
              </a:r>
            </a:p>
          </p:txBody>
        </p:sp>
      </p:grpSp>
      <p:grpSp>
        <p:nvGrpSpPr>
          <p:cNvPr id="28" name="Group 27"/>
          <p:cNvGrpSpPr/>
          <p:nvPr/>
        </p:nvGrpSpPr>
        <p:grpSpPr>
          <a:xfrm>
            <a:off x="6308968" y="5086892"/>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secret, </a:t>
              </a:r>
              <a:r>
                <a:rPr lang="en-US" sz="2353" dirty="0" err="1">
                  <a:solidFill>
                    <a:srgbClr val="FFFFFF"/>
                  </a:solidFill>
                </a:rPr>
                <a:t>config</a:t>
              </a:r>
              <a:r>
                <a:rPr lang="en-US" sz="2353" dirty="0">
                  <a:solidFill>
                    <a:srgbClr val="FFFFFF"/>
                  </a:solidFill>
                </a:rPr>
                <a:t>-map</a:t>
              </a:r>
            </a:p>
          </p:txBody>
        </p:sp>
      </p:grpSp>
    </p:spTree>
    <p:extLst>
      <p:ext uri="{BB962C8B-B14F-4D97-AF65-F5344CB8AC3E}">
        <p14:creationId xmlns:p14="http://schemas.microsoft.com/office/powerpoint/2010/main" val="5394882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1" y="1311016"/>
            <a:ext cx="8566646" cy="5282600"/>
          </a:xfrm>
        </p:spPr>
        <p:txBody>
          <a:bodyPr/>
          <a:lstStyle/>
          <a:p>
            <a:r>
              <a:rPr lang="en-US" sz="3200" dirty="0"/>
              <a:t>Pod is the basic building block in kubernetes</a:t>
            </a:r>
          </a:p>
          <a:p>
            <a:r>
              <a:rPr lang="en-US" sz="3200" dirty="0"/>
              <a:t>Pods are how containers are delivered</a:t>
            </a:r>
          </a:p>
          <a:p>
            <a:r>
              <a:rPr lang="en-US" sz="3200" dirty="0"/>
              <a:t>Can be multiple containers (</a:t>
            </a:r>
            <a:r>
              <a:rPr lang="en-US" sz="3200" dirty="0" err="1"/>
              <a:t>eg</a:t>
            </a:r>
            <a:r>
              <a:rPr lang="en-US" sz="3200" dirty="0"/>
              <a:t> - side car)</a:t>
            </a:r>
          </a:p>
          <a:p>
            <a:r>
              <a:rPr lang="en-US" sz="3200" dirty="0"/>
              <a:t>Encapsulates container(s), storage, network IP, and options on how to run</a:t>
            </a:r>
          </a:p>
          <a:p>
            <a:r>
              <a:rPr lang="en-US" sz="3200" dirty="0"/>
              <a:t>Use Deployment resources to deploy</a:t>
            </a:r>
          </a:p>
          <a:p>
            <a:pPr lvl="1"/>
            <a:r>
              <a:rPr lang="en-US" sz="2416" dirty="0" err="1"/>
              <a:t>ReplicaSet</a:t>
            </a:r>
            <a:endParaRPr lang="en-US" sz="2416" dirty="0"/>
          </a:p>
          <a:p>
            <a:pPr lvl="1"/>
            <a:r>
              <a:rPr lang="en-US" sz="2416" dirty="0" err="1"/>
              <a:t>StatefulSet</a:t>
            </a:r>
            <a:endParaRPr lang="en-US" sz="2416" dirty="0"/>
          </a:p>
          <a:p>
            <a:pPr lvl="1"/>
            <a:r>
              <a:rPr lang="en-US" sz="2416" dirty="0" err="1"/>
              <a:t>DaemonSet</a:t>
            </a:r>
            <a:endParaRPr lang="en-US" sz="2416" dirty="0"/>
          </a:p>
          <a:p>
            <a:pPr lvl="1"/>
            <a:r>
              <a:rPr lang="en-US" sz="2416" dirty="0"/>
              <a:t>Job</a:t>
            </a:r>
          </a:p>
          <a:p>
            <a:pPr lvl="1"/>
            <a:r>
              <a:rPr lang="en-US" sz="2416" dirty="0" err="1"/>
              <a:t>InitContainer</a:t>
            </a:r>
            <a:endParaRPr lang="en-US" sz="2416" dirty="0"/>
          </a:p>
        </p:txBody>
      </p:sp>
      <p:sp>
        <p:nvSpPr>
          <p:cNvPr id="2" name="Title 1"/>
          <p:cNvSpPr>
            <a:spLocks noGrp="1"/>
          </p:cNvSpPr>
          <p:nvPr>
            <p:ph type="title"/>
          </p:nvPr>
        </p:nvSpPr>
        <p:spPr/>
        <p:txBody>
          <a:bodyPr/>
          <a:lstStyle/>
          <a:p>
            <a:r>
              <a:rPr lang="en-US" dirty="0"/>
              <a:t>What is a pod?</a:t>
            </a:r>
            <a:br>
              <a:rPr lang="en-US" dirty="0"/>
            </a:br>
            <a:endParaRPr lang="en-US" sz="3921" dirty="0">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531626" y="3768226"/>
            <a:ext cx="2393454" cy="2546228"/>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97133" y="1189494"/>
            <a:ext cx="11653523" cy="5732800"/>
          </a:xfrm>
        </p:spPr>
        <p:txBody>
          <a:bodyPr/>
          <a:lstStyle/>
          <a:p>
            <a:pPr marL="0" indent="0" defTabSz="896386">
              <a:lnSpc>
                <a:spcPct val="100000"/>
              </a:lnSpc>
              <a:spcBef>
                <a:spcPts val="0"/>
              </a:spcBef>
              <a:buSzTx/>
              <a:buNone/>
            </a:pPr>
            <a:r>
              <a:rPr lang="en-US" sz="1961" dirty="0" err="1">
                <a:latin typeface="Consolas" charset="0"/>
                <a:ea typeface="Consolas" charset="0"/>
                <a:cs typeface="Consolas" charset="0"/>
              </a:rPr>
              <a:t>apiVersion</a:t>
            </a:r>
            <a:r>
              <a:rPr lang="en-US" sz="1961" dirty="0">
                <a:latin typeface="Consolas" charset="0"/>
                <a:ea typeface="Consolas" charset="0"/>
                <a:cs typeface="Consolas" charset="0"/>
              </a:rPr>
              <a:t>: v1</a:t>
            </a:r>
          </a:p>
          <a:p>
            <a:pPr marL="0" indent="0" defTabSz="896386">
              <a:lnSpc>
                <a:spcPct val="100000"/>
              </a:lnSpc>
              <a:spcBef>
                <a:spcPts val="0"/>
              </a:spcBef>
              <a:buSzTx/>
              <a:buNone/>
            </a:pPr>
            <a:r>
              <a:rPr lang="en-US" sz="1961" dirty="0">
                <a:latin typeface="Consolas" charset="0"/>
                <a:ea typeface="Consolas" charset="0"/>
                <a:cs typeface="Consolas" charset="0"/>
              </a:rPr>
              <a:t>kind: Pod</a:t>
            </a:r>
          </a:p>
          <a:p>
            <a:pPr marL="0" indent="0" defTabSz="896386">
              <a:lnSpc>
                <a:spcPct val="100000"/>
              </a:lnSpc>
              <a:spcBef>
                <a:spcPts val="0"/>
              </a:spcBef>
              <a:buSzTx/>
              <a:buNone/>
            </a:pPr>
            <a:r>
              <a:rPr lang="en-US" sz="1961" dirty="0">
                <a:latin typeface="Consolas" charset="0"/>
                <a:ea typeface="Consolas" charset="0"/>
                <a:cs typeface="Consolas" charset="0"/>
              </a:rPr>
              <a:t>metadata:</a:t>
            </a:r>
          </a:p>
          <a:p>
            <a:pPr marL="0" indent="0" defTabSz="896386">
              <a:lnSpc>
                <a:spcPct val="100000"/>
              </a:lnSpc>
              <a:spcBef>
                <a:spcPts val="0"/>
              </a:spcBef>
              <a:buSzTx/>
              <a:buNone/>
            </a:pPr>
            <a:r>
              <a:rPr lang="en-US" sz="1961" dirty="0">
                <a:latin typeface="Consolas" charset="0"/>
                <a:ea typeface="Consolas" charset="0"/>
                <a:cs typeface="Consolas" charset="0"/>
              </a:rPr>
              <a:t>  name: </a:t>
            </a:r>
            <a:r>
              <a:rPr lang="en-US" sz="1961" dirty="0" err="1">
                <a:latin typeface="Consolas" charset="0"/>
                <a:ea typeface="Consolas" charset="0"/>
                <a:cs typeface="Consolas" charset="0"/>
              </a:rPr>
              <a:t>redis-django</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labels:</a:t>
            </a:r>
          </a:p>
          <a:p>
            <a:pPr marL="0" indent="0" defTabSz="896386">
              <a:lnSpc>
                <a:spcPct val="100000"/>
              </a:lnSpc>
              <a:spcBef>
                <a:spcPts val="0"/>
              </a:spcBef>
              <a:buSzTx/>
              <a:buNone/>
            </a:pPr>
            <a:r>
              <a:rPr lang="en-US" sz="1961" dirty="0">
                <a:latin typeface="Consolas" charset="0"/>
                <a:ea typeface="Consolas" charset="0"/>
                <a:cs typeface="Consolas" charset="0"/>
              </a:rPr>
              <a:t>    app: web</a:t>
            </a:r>
          </a:p>
          <a:p>
            <a:pPr marL="0" indent="0" defTabSz="896386">
              <a:lnSpc>
                <a:spcPct val="100000"/>
              </a:lnSpc>
              <a:spcBef>
                <a:spcPts val="0"/>
              </a:spcBef>
              <a:buSzTx/>
              <a:buNone/>
            </a:pPr>
            <a:r>
              <a:rPr lang="en-US" sz="1961" dirty="0">
                <a:latin typeface="Consolas" charset="0"/>
                <a:ea typeface="Consolas" charset="0"/>
                <a:cs typeface="Consolas" charset="0"/>
              </a:rPr>
              <a:t>spec:</a:t>
            </a:r>
          </a:p>
          <a:p>
            <a:pPr marL="0" indent="0" defTabSz="896386">
              <a:lnSpc>
                <a:spcPct val="100000"/>
              </a:lnSpc>
              <a:spcBef>
                <a:spcPts val="0"/>
              </a:spcBef>
              <a:buSzTx/>
              <a:buNone/>
            </a:pPr>
            <a:r>
              <a:rPr lang="en-US" sz="1961" dirty="0">
                <a:latin typeface="Consolas" charset="0"/>
                <a:ea typeface="Consolas" charset="0"/>
                <a:cs typeface="Consolas" charset="0"/>
              </a:rPr>
              <a:t>  containers:</a:t>
            </a:r>
          </a:p>
          <a:p>
            <a:pPr marL="0" indent="0" defTabSz="896386">
              <a:lnSpc>
                <a:spcPct val="100000"/>
              </a:lnSpc>
              <a:spcBef>
                <a:spcPts val="0"/>
              </a:spcBef>
              <a:buSzTx/>
              <a:buNone/>
            </a:pPr>
            <a:r>
              <a:rPr lang="en-US" sz="1961" dirty="0">
                <a:latin typeface="Consolas" charset="0"/>
                <a:ea typeface="Consolas" charset="0"/>
                <a:cs typeface="Consolas" charset="0"/>
              </a:rPr>
              <a:t>    - name: key-value-store</a:t>
            </a:r>
          </a:p>
          <a:p>
            <a:pPr marL="0" indent="0" defTabSz="896386">
              <a:lnSpc>
                <a:spcPct val="100000"/>
              </a:lnSpc>
              <a:spcBef>
                <a:spcPts val="0"/>
              </a:spcBef>
              <a:buSzTx/>
              <a:buNone/>
            </a:pPr>
            <a:r>
              <a:rPr lang="en-US" sz="1961" dirty="0">
                <a:latin typeface="Consolas" charset="0"/>
                <a:ea typeface="Consolas" charset="0"/>
                <a:cs typeface="Consolas" charset="0"/>
              </a:rPr>
              <a:t>      image: </a:t>
            </a:r>
            <a:r>
              <a:rPr lang="en-US" sz="1961" dirty="0" err="1">
                <a:latin typeface="Consolas" charset="0"/>
                <a:ea typeface="Consolas" charset="0"/>
                <a:cs typeface="Consolas" charset="0"/>
              </a:rPr>
              <a:t>redis</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ports:</a:t>
            </a:r>
          </a:p>
          <a:p>
            <a:pPr marL="0" indent="0" defTabSz="896386">
              <a:lnSpc>
                <a:spcPct val="100000"/>
              </a:lnSpc>
              <a:spcBef>
                <a:spcPts val="0"/>
              </a:spcBef>
              <a:buSzTx/>
              <a:buNone/>
            </a:pPr>
            <a:r>
              <a:rPr lang="en-US" sz="1961" dirty="0">
                <a:latin typeface="Consolas" charset="0"/>
                <a:ea typeface="Consolas" charset="0"/>
                <a:cs typeface="Consolas" charset="0"/>
              </a:rPr>
              <a:t>        - </a:t>
            </a:r>
            <a:r>
              <a:rPr lang="en-US" sz="1961" dirty="0" err="1">
                <a:latin typeface="Consolas" charset="0"/>
                <a:ea typeface="Consolas" charset="0"/>
                <a:cs typeface="Consolas" charset="0"/>
              </a:rPr>
              <a:t>containerPort</a:t>
            </a:r>
            <a:r>
              <a:rPr lang="en-US" sz="1961" dirty="0">
                <a:latin typeface="Consolas" charset="0"/>
                <a:ea typeface="Consolas" charset="0"/>
                <a:cs typeface="Consolas" charset="0"/>
              </a:rPr>
              <a:t>: 6379</a:t>
            </a:r>
          </a:p>
          <a:p>
            <a:pPr marL="0" indent="0" defTabSz="896386">
              <a:lnSpc>
                <a:spcPct val="100000"/>
              </a:lnSpc>
              <a:spcBef>
                <a:spcPts val="0"/>
              </a:spcBef>
              <a:buSzTx/>
              <a:buNone/>
            </a:pPr>
            <a:r>
              <a:rPr lang="en-US" sz="1961" dirty="0">
                <a:latin typeface="Consolas" charset="0"/>
                <a:ea typeface="Consolas" charset="0"/>
                <a:cs typeface="Consolas" charset="0"/>
              </a:rPr>
              <a:t>    - name: frontend</a:t>
            </a:r>
          </a:p>
          <a:p>
            <a:pPr marL="0" indent="0" defTabSz="896386">
              <a:lnSpc>
                <a:spcPct val="100000"/>
              </a:lnSpc>
              <a:spcBef>
                <a:spcPts val="0"/>
              </a:spcBef>
              <a:buSzTx/>
              <a:buNone/>
            </a:pPr>
            <a:r>
              <a:rPr lang="en-US" sz="1961" dirty="0">
                <a:latin typeface="Consolas" charset="0"/>
                <a:ea typeface="Consolas" charset="0"/>
                <a:cs typeface="Consolas" charset="0"/>
              </a:rPr>
              <a:t>      image: </a:t>
            </a:r>
            <a:r>
              <a:rPr lang="en-US" sz="1961" dirty="0" err="1">
                <a:latin typeface="Consolas" charset="0"/>
                <a:ea typeface="Consolas" charset="0"/>
                <a:cs typeface="Consolas" charset="0"/>
              </a:rPr>
              <a:t>django</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ports:</a:t>
            </a:r>
          </a:p>
          <a:p>
            <a:pPr marL="0" indent="0" defTabSz="896386">
              <a:lnSpc>
                <a:spcPct val="100000"/>
              </a:lnSpc>
              <a:spcBef>
                <a:spcPts val="0"/>
              </a:spcBef>
              <a:buSzTx/>
              <a:buNone/>
            </a:pPr>
            <a:r>
              <a:rPr lang="en-US" sz="1961" dirty="0">
                <a:latin typeface="Consolas" charset="0"/>
                <a:ea typeface="Consolas" charset="0"/>
                <a:cs typeface="Consolas" charset="0"/>
              </a:rPr>
              <a:t>        - </a:t>
            </a:r>
            <a:r>
              <a:rPr lang="en-US" sz="1961" dirty="0" err="1">
                <a:latin typeface="Consolas" charset="0"/>
                <a:ea typeface="Consolas" charset="0"/>
                <a:cs typeface="Consolas" charset="0"/>
              </a:rPr>
              <a:t>containerPort</a:t>
            </a:r>
            <a:r>
              <a:rPr lang="en-US" sz="1961" dirty="0">
                <a:latin typeface="Consolas" charset="0"/>
                <a:ea typeface="Consolas" charset="0"/>
                <a:cs typeface="Consolas" charset="0"/>
              </a:rPr>
              <a:t>: 8000</a:t>
            </a:r>
          </a:p>
          <a:p>
            <a:pPr marL="0" indent="0" defTabSz="896386">
              <a:lnSpc>
                <a:spcPct val="100000"/>
              </a:lnSpc>
              <a:spcBef>
                <a:spcPts val="0"/>
              </a:spcBef>
              <a:buSzTx/>
              <a:buNone/>
            </a:pPr>
            <a:endParaRPr lang="en-US" sz="2353" dirty="0">
              <a:latin typeface="Consolas" charset="0"/>
              <a:ea typeface="Consolas" charset="0"/>
              <a:cs typeface="Consolas" charset="0"/>
            </a:endParaRPr>
          </a:p>
          <a:p>
            <a:pPr marL="0" indent="0" defTabSz="896386">
              <a:lnSpc>
                <a:spcPct val="100000"/>
              </a:lnSpc>
              <a:spcBef>
                <a:spcPts val="0"/>
              </a:spcBef>
              <a:buSzTx/>
              <a:buNone/>
              <a:defRPr/>
            </a:pPr>
            <a:endParaRPr lang="en-US" sz="2353"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Pod</a:t>
            </a:r>
            <a:br>
              <a:rPr lang="en-US" b="1" dirty="0"/>
            </a:b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 with pods</a:t>
            </a:r>
          </a:p>
        </p:txBody>
      </p:sp>
      <p:sp>
        <p:nvSpPr>
          <p:cNvPr id="5" name="Text Placeholder 4"/>
          <p:cNvSpPr>
            <a:spLocks noGrp="1"/>
          </p:cNvSpPr>
          <p:nvPr>
            <p:ph type="body" sz="quarter" idx="10"/>
          </p:nvPr>
        </p:nvSpPr>
        <p:spPr>
          <a:xfrm>
            <a:off x="269240" y="1197638"/>
            <a:ext cx="11653522" cy="4466287"/>
          </a:xfrm>
        </p:spPr>
        <p:txBody>
          <a:bodyPr/>
          <a:lstStyle/>
          <a:p>
            <a:r>
              <a:rPr lang="en-US" dirty="0"/>
              <a:t>$ </a:t>
            </a:r>
            <a:r>
              <a:rPr lang="en-US" dirty="0" err="1"/>
              <a:t>kubectl</a:t>
            </a:r>
            <a:r>
              <a:rPr lang="en-US" dirty="0"/>
              <a:t> get </a:t>
            </a:r>
            <a:r>
              <a:rPr lang="en-US" dirty="0" err="1"/>
              <a:t>po</a:t>
            </a:r>
            <a:r>
              <a:rPr lang="en-US" dirty="0"/>
              <a:t> --all-namespaces</a:t>
            </a:r>
          </a:p>
          <a:p>
            <a:r>
              <a:rPr lang="en-US" dirty="0"/>
              <a:t>$ </a:t>
            </a:r>
            <a:r>
              <a:rPr lang="en-US" dirty="0" err="1"/>
              <a:t>kubectl</a:t>
            </a:r>
            <a:r>
              <a:rPr lang="en-US" dirty="0"/>
              <a:t> describe </a:t>
            </a:r>
            <a:r>
              <a:rPr lang="en-US" dirty="0" err="1"/>
              <a:t>po</a:t>
            </a:r>
            <a:r>
              <a:rPr lang="en-US" dirty="0"/>
              <a:t>/my-pod</a:t>
            </a:r>
          </a:p>
          <a:p>
            <a:r>
              <a:rPr lang="en-US" dirty="0"/>
              <a:t>$ </a:t>
            </a:r>
            <a:r>
              <a:rPr lang="en-US" dirty="0" err="1"/>
              <a:t>kubectl</a:t>
            </a:r>
            <a:r>
              <a:rPr lang="en-US" dirty="0"/>
              <a:t> logs my-pod</a:t>
            </a:r>
          </a:p>
          <a:p>
            <a:endParaRPr lang="en-US" dirty="0"/>
          </a:p>
          <a:p>
            <a:r>
              <a:rPr lang="en-US" dirty="0"/>
              <a:t># Run bash in container</a:t>
            </a:r>
          </a:p>
          <a:p>
            <a:r>
              <a:rPr lang="en-US" dirty="0"/>
              <a:t>$ </a:t>
            </a:r>
            <a:r>
              <a:rPr lang="en-US" dirty="0" err="1"/>
              <a:t>kubectl</a:t>
            </a:r>
            <a:r>
              <a:rPr lang="en-US" dirty="0"/>
              <a:t> exec -it my-pod bash</a:t>
            </a:r>
          </a:p>
          <a:p>
            <a:endParaRPr lang="en-US" dirty="0"/>
          </a:p>
          <a:p>
            <a:r>
              <a:rPr lang="en-US" dirty="0"/>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0146" y="5631279"/>
            <a:ext cx="11548151" cy="1089529"/>
          </a:xfrm>
          <a:prstGeom prst="rect">
            <a:avLst/>
          </a:prstGeom>
          <a:noFill/>
        </p:spPr>
        <p:txBody>
          <a:bodyPr wrap="square" rtlCol="0">
            <a:spAutoFit/>
          </a:bodyPr>
          <a:lstStyle/>
          <a:p>
            <a:pPr>
              <a:lnSpc>
                <a:spcPct val="90000"/>
              </a:lnSpc>
              <a:spcBef>
                <a:spcPct val="0"/>
              </a:spcBef>
            </a:pPr>
            <a:r>
              <a:rPr lang="en-US" sz="3600"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17251" y="0"/>
            <a:ext cx="7673940" cy="548138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00967"/>
            <a:ext cx="11653523" cy="1270861"/>
          </a:xfrm>
        </p:spPr>
        <p:txBody>
          <a:bodyPr/>
          <a:lstStyle/>
          <a:p>
            <a:r>
              <a:rPr lang="en-US" dirty="0"/>
              <a:t>Defines a logical set of pods (your</a:t>
            </a:r>
            <a:r>
              <a:rPr lang="en-US" i="1" dirty="0"/>
              <a:t> </a:t>
            </a:r>
            <a:r>
              <a:rPr lang="en-US" i="1" dirty="0" err="1"/>
              <a:t>microservice</a:t>
            </a:r>
            <a:r>
              <a:rPr lang="en-US" i="1" dirty="0"/>
              <a:t>)</a:t>
            </a:r>
          </a:p>
          <a:p>
            <a:r>
              <a:rPr lang="en-US" dirty="0"/>
              <a:t>Essentially a virtual load balancer in front of pods</a:t>
            </a:r>
          </a:p>
        </p:txBody>
      </p:sp>
      <p:sp>
        <p:nvSpPr>
          <p:cNvPr id="2" name="Title 1"/>
          <p:cNvSpPr>
            <a:spLocks noGrp="1"/>
          </p:cNvSpPr>
          <p:nvPr>
            <p:ph type="title"/>
          </p:nvPr>
        </p:nvSpPr>
        <p:spPr/>
        <p:txBody>
          <a:bodyPr/>
          <a:lstStyle/>
          <a:p>
            <a:r>
              <a:rPr lang="en-US" dirty="0"/>
              <a:t>Kubernetes Services</a:t>
            </a:r>
            <a:endParaRPr lang="en-US" sz="392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411499"/>
            <a:ext cx="11653523" cy="3804118"/>
          </a:xfrm>
        </p:spPr>
        <p:txBody>
          <a:bodyPr/>
          <a:lstStyle/>
          <a:p>
            <a:r>
              <a:rPr lang="en-US" sz="2800" b="1" dirty="0" err="1"/>
              <a:t>ClusterIP</a:t>
            </a:r>
            <a:r>
              <a:rPr lang="en-US" sz="2800" dirty="0"/>
              <a:t>: </a:t>
            </a:r>
          </a:p>
          <a:p>
            <a:pPr lvl="1"/>
            <a:r>
              <a:rPr lang="en-US" sz="2800" dirty="0">
                <a:latin typeface="+mj-lt"/>
              </a:rPr>
              <a:t>Exposes the service on a cluster-internal IP. Choosing this value makes the service only reachable from within the cluster</a:t>
            </a:r>
          </a:p>
          <a:p>
            <a:r>
              <a:rPr lang="en-US" sz="2800" b="1" dirty="0" err="1"/>
              <a:t>NodePort</a:t>
            </a:r>
            <a:r>
              <a:rPr lang="en-US" sz="2800" dirty="0"/>
              <a:t>: </a:t>
            </a:r>
          </a:p>
          <a:p>
            <a:pPr lvl="1"/>
            <a:r>
              <a:rPr lang="en-US" sz="2800" dirty="0">
                <a:latin typeface="+mj-lt"/>
              </a:rPr>
              <a:t>Exposes the service on each Node’s IP at a static port (the </a:t>
            </a:r>
            <a:r>
              <a:rPr lang="en-US" sz="2800" dirty="0" err="1">
                <a:latin typeface="+mj-lt"/>
              </a:rPr>
              <a:t>NodePort</a:t>
            </a:r>
            <a:r>
              <a:rPr lang="en-US" sz="2800" dirty="0">
                <a:latin typeface="+mj-lt"/>
              </a:rPr>
              <a:t>) </a:t>
            </a:r>
          </a:p>
          <a:p>
            <a:pPr lvl="1"/>
            <a:r>
              <a:rPr lang="en-US" sz="2800" dirty="0">
                <a:latin typeface="+mj-lt"/>
              </a:rPr>
              <a:t>Connect from outside the cluster by requesting &lt;</a:t>
            </a:r>
            <a:r>
              <a:rPr lang="en-US" sz="2800" dirty="0" err="1">
                <a:latin typeface="+mj-lt"/>
              </a:rPr>
              <a:t>NodeIP</a:t>
            </a:r>
            <a:r>
              <a:rPr lang="en-US" sz="2800" dirty="0">
                <a:latin typeface="+mj-lt"/>
              </a:rPr>
              <a:t>&gt;:&lt;</a:t>
            </a:r>
            <a:r>
              <a:rPr lang="en-US" sz="2800" dirty="0" err="1">
                <a:latin typeface="+mj-lt"/>
              </a:rPr>
              <a:t>NodePort</a:t>
            </a:r>
            <a:r>
              <a:rPr lang="en-US" sz="2800" dirty="0">
                <a:latin typeface="+mj-lt"/>
              </a:rPr>
              <a:t>&gt;</a:t>
            </a:r>
          </a:p>
          <a:p>
            <a:r>
              <a:rPr lang="en-US" sz="2800" b="1" dirty="0" err="1"/>
              <a:t>LoadBalancer</a:t>
            </a:r>
            <a:r>
              <a:rPr lang="en-US" sz="2800" dirty="0"/>
              <a:t>: </a:t>
            </a:r>
          </a:p>
          <a:p>
            <a:pPr lvl="1"/>
            <a:r>
              <a:rPr lang="en-US" sz="2800" dirty="0">
                <a:latin typeface="+mj-lt"/>
              </a:rPr>
              <a:t>Exposes the service externally using a cloud provider’s load balancer</a:t>
            </a:r>
          </a:p>
        </p:txBody>
      </p:sp>
      <p:sp>
        <p:nvSpPr>
          <p:cNvPr id="2" name="Title 1"/>
          <p:cNvSpPr>
            <a:spLocks noGrp="1"/>
          </p:cNvSpPr>
          <p:nvPr>
            <p:ph type="title"/>
          </p:nvPr>
        </p:nvSpPr>
        <p:spPr/>
        <p:txBody>
          <a:bodyPr/>
          <a:lstStyle/>
          <a:p>
            <a:r>
              <a:rPr lang="en-US" dirty="0"/>
              <a:t>Service Types</a:t>
            </a:r>
            <a:endParaRPr lang="en-US" sz="392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97133" y="1189494"/>
            <a:ext cx="11653523" cy="3805657"/>
          </a:xfrm>
        </p:spPr>
        <p:txBody>
          <a:bodyPr/>
          <a:lstStyle/>
          <a:p>
            <a:pPr marL="0" indent="0" defTabSz="896386">
              <a:lnSpc>
                <a:spcPct val="100000"/>
              </a:lnSpc>
              <a:spcBef>
                <a:spcPts val="0"/>
              </a:spcBef>
              <a:buSzTx/>
              <a:buNone/>
            </a:pPr>
            <a:r>
              <a:rPr lang="en-US" sz="1961" dirty="0" err="1">
                <a:latin typeface="Consolas" charset="0"/>
                <a:ea typeface="Consolas" charset="0"/>
                <a:cs typeface="Consolas" charset="0"/>
              </a:rPr>
              <a:t>apiVersion</a:t>
            </a:r>
            <a:r>
              <a:rPr lang="en-US" sz="1961" dirty="0">
                <a:latin typeface="Consolas" charset="0"/>
                <a:ea typeface="Consolas" charset="0"/>
                <a:cs typeface="Consolas" charset="0"/>
              </a:rPr>
              <a:t>: v1</a:t>
            </a:r>
          </a:p>
          <a:p>
            <a:pPr marL="0" indent="0" defTabSz="896386">
              <a:lnSpc>
                <a:spcPct val="100000"/>
              </a:lnSpc>
              <a:spcBef>
                <a:spcPts val="0"/>
              </a:spcBef>
              <a:buSzTx/>
              <a:buNone/>
            </a:pPr>
            <a:r>
              <a:rPr lang="en-US" sz="1961" dirty="0">
                <a:latin typeface="Consolas" charset="0"/>
                <a:ea typeface="Consolas" charset="0"/>
                <a:cs typeface="Consolas" charset="0"/>
              </a:rPr>
              <a:t>kind: Service</a:t>
            </a:r>
          </a:p>
          <a:p>
            <a:pPr marL="0" indent="0" defTabSz="896386">
              <a:lnSpc>
                <a:spcPct val="100000"/>
              </a:lnSpc>
              <a:spcBef>
                <a:spcPts val="0"/>
              </a:spcBef>
              <a:buSzTx/>
              <a:buNone/>
            </a:pPr>
            <a:r>
              <a:rPr lang="en-US" sz="1961" dirty="0">
                <a:latin typeface="Consolas" charset="0"/>
                <a:ea typeface="Consolas" charset="0"/>
                <a:cs typeface="Consolas" charset="0"/>
              </a:rPr>
              <a:t>metadata:  </a:t>
            </a:r>
          </a:p>
          <a:p>
            <a:pPr marL="0" indent="0" defTabSz="896386">
              <a:lnSpc>
                <a:spcPct val="100000"/>
              </a:lnSpc>
              <a:spcBef>
                <a:spcPts val="0"/>
              </a:spcBef>
              <a:buSzTx/>
              <a:buNone/>
            </a:pPr>
            <a:r>
              <a:rPr lang="en-US" sz="1961" dirty="0">
                <a:latin typeface="Consolas" charset="0"/>
                <a:ea typeface="Consolas" charset="0"/>
                <a:cs typeface="Consolas" charset="0"/>
              </a:rPr>
              <a:t>  name: my-service</a:t>
            </a:r>
          </a:p>
          <a:p>
            <a:pPr marL="0" indent="0" defTabSz="896386">
              <a:lnSpc>
                <a:spcPct val="100000"/>
              </a:lnSpc>
              <a:spcBef>
                <a:spcPts val="0"/>
              </a:spcBef>
              <a:buSzTx/>
              <a:buNone/>
            </a:pPr>
            <a:r>
              <a:rPr lang="en-US" sz="1961" dirty="0">
                <a:latin typeface="Consolas" charset="0"/>
                <a:ea typeface="Consolas" charset="0"/>
                <a:cs typeface="Consolas" charset="0"/>
              </a:rPr>
              <a:t>spec:  </a:t>
            </a:r>
          </a:p>
          <a:p>
            <a:pPr marL="0" indent="0" defTabSz="896386">
              <a:lnSpc>
                <a:spcPct val="100000"/>
              </a:lnSpc>
              <a:spcBef>
                <a:spcPts val="0"/>
              </a:spcBef>
              <a:buSzTx/>
              <a:buNone/>
            </a:pPr>
            <a:r>
              <a:rPr lang="en-US" sz="1961" dirty="0">
                <a:latin typeface="Consolas" charset="0"/>
                <a:ea typeface="Consolas" charset="0"/>
                <a:cs typeface="Consolas" charset="0"/>
              </a:rPr>
              <a:t>  selector:    </a:t>
            </a:r>
          </a:p>
          <a:p>
            <a:pPr marL="0" indent="0" defTabSz="896386">
              <a:lnSpc>
                <a:spcPct val="100000"/>
              </a:lnSpc>
              <a:spcBef>
                <a:spcPts val="0"/>
              </a:spcBef>
              <a:buSzTx/>
              <a:buNone/>
            </a:pPr>
            <a:r>
              <a:rPr lang="en-US" sz="1961" dirty="0">
                <a:latin typeface="Consolas" charset="0"/>
                <a:ea typeface="Consolas" charset="0"/>
                <a:cs typeface="Consolas" charset="0"/>
              </a:rPr>
              <a:t>    app: web</a:t>
            </a:r>
          </a:p>
          <a:p>
            <a:pPr marL="0" indent="0" defTabSz="896386">
              <a:lnSpc>
                <a:spcPct val="100000"/>
              </a:lnSpc>
              <a:spcBef>
                <a:spcPts val="0"/>
              </a:spcBef>
              <a:buSzTx/>
              <a:buNone/>
            </a:pPr>
            <a:r>
              <a:rPr lang="en-US" sz="1961" dirty="0">
                <a:latin typeface="Consolas" charset="0"/>
                <a:ea typeface="Consolas" charset="0"/>
                <a:cs typeface="Consolas" charset="0"/>
              </a:rPr>
              <a:t>  type: </a:t>
            </a:r>
            <a:r>
              <a:rPr lang="en-US" sz="1961" dirty="0" err="1">
                <a:latin typeface="Consolas" charset="0"/>
                <a:ea typeface="Consolas" charset="0"/>
                <a:cs typeface="Consolas" charset="0"/>
              </a:rPr>
              <a:t>ClusterIP</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ports:</a:t>
            </a:r>
          </a:p>
          <a:p>
            <a:pPr marL="0" indent="0" defTabSz="896386">
              <a:lnSpc>
                <a:spcPct val="100000"/>
              </a:lnSpc>
              <a:spcBef>
                <a:spcPts val="0"/>
              </a:spcBef>
              <a:buSzTx/>
              <a:buNone/>
            </a:pPr>
            <a:r>
              <a:rPr lang="en-US" sz="1961" dirty="0">
                <a:latin typeface="Consolas" charset="0"/>
                <a:ea typeface="Consolas" charset="0"/>
                <a:cs typeface="Consolas" charset="0"/>
              </a:rPr>
              <a:t>  - protocol: TCP    </a:t>
            </a:r>
          </a:p>
          <a:p>
            <a:pPr marL="0" indent="0" defTabSz="896386">
              <a:lnSpc>
                <a:spcPct val="100000"/>
              </a:lnSpc>
              <a:spcBef>
                <a:spcPts val="0"/>
              </a:spcBef>
              <a:buSzTx/>
              <a:buNone/>
            </a:pPr>
            <a:r>
              <a:rPr lang="en-US" sz="1961" dirty="0">
                <a:latin typeface="Consolas" charset="0"/>
                <a:ea typeface="Consolas" charset="0"/>
                <a:cs typeface="Consolas" charset="0"/>
              </a:rPr>
              <a:t>    port: 80    </a:t>
            </a:r>
          </a:p>
          <a:p>
            <a:pPr marL="0" indent="0" defTabSz="896386">
              <a:lnSpc>
                <a:spcPct val="100000"/>
              </a:lnSpc>
              <a:spcBef>
                <a:spcPts val="0"/>
              </a:spcBef>
              <a:buSzTx/>
              <a:buNone/>
            </a:pPr>
            <a:r>
              <a:rPr lang="en-US" sz="1961" dirty="0">
                <a:latin typeface="Consolas" charset="0"/>
                <a:ea typeface="Consolas" charset="0"/>
                <a:cs typeface="Consolas" charset="0"/>
              </a:rPr>
              <a:t>    </a:t>
            </a:r>
            <a:r>
              <a:rPr lang="en-US" sz="1961" dirty="0" err="1">
                <a:latin typeface="Consolas" charset="0"/>
                <a:ea typeface="Consolas" charset="0"/>
                <a:cs typeface="Consolas" charset="0"/>
              </a:rPr>
              <a:t>targetPort</a:t>
            </a:r>
            <a:r>
              <a:rPr lang="en-US" sz="1961" dirty="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Service</a:t>
            </a:r>
            <a:br>
              <a:rPr lang="en-US" b="1" dirty="0"/>
            </a:b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4656339"/>
          </a:xfrm>
        </p:spPr>
        <p:txBody>
          <a:bodyPr/>
          <a:lstStyle/>
          <a:p>
            <a:r>
              <a:rPr lang="en-US" dirty="0"/>
              <a:t>Provides declarative updates for Pods and Replica Sets</a:t>
            </a:r>
          </a:p>
          <a:p>
            <a:r>
              <a:rPr lang="en-US" dirty="0"/>
              <a:t>Deployment describes ”desired state”</a:t>
            </a:r>
          </a:p>
          <a:p>
            <a:r>
              <a:rPr lang="en-US" dirty="0"/>
              <a:t>Can:</a:t>
            </a:r>
          </a:p>
          <a:p>
            <a:pPr lvl="1"/>
            <a:r>
              <a:rPr lang="en-US" dirty="0"/>
              <a:t>Create deployment to rollout </a:t>
            </a:r>
            <a:r>
              <a:rPr lang="en-US" dirty="0" err="1"/>
              <a:t>ReplicaSet</a:t>
            </a:r>
            <a:endParaRPr lang="en-US" dirty="0"/>
          </a:p>
          <a:p>
            <a:pPr lvl="1"/>
            <a:r>
              <a:rPr lang="en-US" dirty="0"/>
              <a:t>Declare new state for pods (</a:t>
            </a:r>
            <a:r>
              <a:rPr lang="en-US" dirty="0" err="1"/>
              <a:t>eg</a:t>
            </a:r>
            <a:r>
              <a:rPr lang="en-US" dirty="0"/>
              <a:t> </a:t>
            </a:r>
            <a:r>
              <a:rPr lang="mr-IN" dirty="0"/>
              <a:t>–</a:t>
            </a:r>
            <a:r>
              <a:rPr lang="en-US" dirty="0"/>
              <a:t> new </a:t>
            </a:r>
            <a:r>
              <a:rPr lang="en-US" dirty="0" err="1"/>
              <a:t>imageTag</a:t>
            </a:r>
            <a:r>
              <a:rPr lang="en-US" dirty="0"/>
              <a:t>)</a:t>
            </a:r>
          </a:p>
          <a:p>
            <a:pPr lvl="1"/>
            <a:r>
              <a:rPr lang="en-US" dirty="0"/>
              <a:t>Rollback to earlier state</a:t>
            </a:r>
          </a:p>
          <a:p>
            <a:pPr lvl="1"/>
            <a:r>
              <a:rPr lang="en-US" dirty="0"/>
              <a:t>Scale up/down</a:t>
            </a:r>
          </a:p>
          <a:p>
            <a:pPr lvl="1"/>
            <a:r>
              <a:rPr lang="en-US" dirty="0"/>
              <a:t>Check rollout history</a:t>
            </a:r>
          </a:p>
          <a:p>
            <a:pPr lvl="1"/>
            <a:r>
              <a:rPr lang="en-US" dirty="0"/>
              <a:t>Clean-up</a:t>
            </a:r>
          </a:p>
        </p:txBody>
      </p:sp>
      <p:sp>
        <p:nvSpPr>
          <p:cNvPr id="2" name="Title 1"/>
          <p:cNvSpPr>
            <a:spLocks noGrp="1"/>
          </p:cNvSpPr>
          <p:nvPr>
            <p:ph type="title"/>
          </p:nvPr>
        </p:nvSpPr>
        <p:spPr/>
        <p:txBody>
          <a:bodyPr/>
          <a:lstStyle/>
          <a:p>
            <a:r>
              <a:rPr lang="en-US" b="1" dirty="0"/>
              <a:t>Deployment</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97133" y="1189494"/>
            <a:ext cx="11653523" cy="5012654"/>
          </a:xfrm>
        </p:spPr>
        <p:txBody>
          <a:bodyPr/>
          <a:lstStyle/>
          <a:p>
            <a:pPr marL="0" indent="0" defTabSz="896386">
              <a:lnSpc>
                <a:spcPct val="100000"/>
              </a:lnSpc>
              <a:spcBef>
                <a:spcPts val="0"/>
              </a:spcBef>
              <a:buSzTx/>
              <a:buNone/>
            </a:pPr>
            <a:r>
              <a:rPr lang="en-US" sz="1961" dirty="0" err="1">
                <a:latin typeface="Consolas" charset="0"/>
                <a:ea typeface="Consolas" charset="0"/>
                <a:cs typeface="Consolas" charset="0"/>
              </a:rPr>
              <a:t>apiVersion</a:t>
            </a:r>
            <a:r>
              <a:rPr lang="en-US" sz="1961" dirty="0">
                <a:latin typeface="Consolas" charset="0"/>
                <a:ea typeface="Consolas" charset="0"/>
                <a:cs typeface="Consolas" charset="0"/>
              </a:rPr>
              <a:t>: apps/v1beta1</a:t>
            </a:r>
          </a:p>
          <a:p>
            <a:pPr marL="0" indent="0" defTabSz="896386">
              <a:lnSpc>
                <a:spcPct val="100000"/>
              </a:lnSpc>
              <a:spcBef>
                <a:spcPts val="0"/>
              </a:spcBef>
              <a:buSzTx/>
              <a:buNone/>
            </a:pPr>
            <a:r>
              <a:rPr lang="en-US" sz="1961" dirty="0">
                <a:latin typeface="Consolas" charset="0"/>
                <a:ea typeface="Consolas" charset="0"/>
                <a:cs typeface="Consolas" charset="0"/>
              </a:rPr>
              <a:t>kind: Deployment</a:t>
            </a:r>
          </a:p>
          <a:p>
            <a:pPr marL="0" indent="0" defTabSz="896386">
              <a:lnSpc>
                <a:spcPct val="100000"/>
              </a:lnSpc>
              <a:spcBef>
                <a:spcPts val="0"/>
              </a:spcBef>
              <a:buSzTx/>
              <a:buNone/>
            </a:pPr>
            <a:r>
              <a:rPr lang="en-US" sz="1961" dirty="0">
                <a:latin typeface="Consolas" charset="0"/>
                <a:ea typeface="Consolas" charset="0"/>
                <a:cs typeface="Consolas" charset="0"/>
              </a:rPr>
              <a:t>metadata:</a:t>
            </a:r>
          </a:p>
          <a:p>
            <a:pPr marL="0" indent="0" defTabSz="896386">
              <a:lnSpc>
                <a:spcPct val="100000"/>
              </a:lnSpc>
              <a:spcBef>
                <a:spcPts val="0"/>
              </a:spcBef>
              <a:buSzTx/>
              <a:buNone/>
            </a:pPr>
            <a:r>
              <a:rPr lang="en-US" sz="1961" dirty="0">
                <a:latin typeface="Consolas" charset="0"/>
                <a:ea typeface="Consolas" charset="0"/>
                <a:cs typeface="Consolas" charset="0"/>
              </a:rPr>
              <a:t>  name: </a:t>
            </a:r>
            <a:r>
              <a:rPr lang="en-US" sz="1961" dirty="0" err="1">
                <a:latin typeface="Consolas" charset="0"/>
                <a:ea typeface="Consolas" charset="0"/>
                <a:cs typeface="Consolas" charset="0"/>
              </a:rPr>
              <a:t>smackweb</a:t>
            </a:r>
            <a:r>
              <a:rPr lang="en-US" sz="1961" dirty="0">
                <a:latin typeface="Consolas" charset="0"/>
                <a:ea typeface="Consolas" charset="0"/>
                <a:cs typeface="Consolas" charset="0"/>
              </a:rPr>
              <a:t>-deploy  </a:t>
            </a:r>
          </a:p>
          <a:p>
            <a:pPr marL="0" indent="0" defTabSz="896386">
              <a:lnSpc>
                <a:spcPct val="100000"/>
              </a:lnSpc>
              <a:spcBef>
                <a:spcPts val="0"/>
              </a:spcBef>
              <a:buSzTx/>
              <a:buNone/>
            </a:pPr>
            <a:r>
              <a:rPr lang="en-US" sz="1961" dirty="0">
                <a:latin typeface="Consolas" charset="0"/>
                <a:ea typeface="Consolas" charset="0"/>
                <a:cs typeface="Consolas" charset="0"/>
              </a:rPr>
              <a:t>spec:</a:t>
            </a:r>
          </a:p>
          <a:p>
            <a:pPr marL="0" indent="0" defTabSz="896386">
              <a:lnSpc>
                <a:spcPct val="100000"/>
              </a:lnSpc>
              <a:spcBef>
                <a:spcPts val="0"/>
              </a:spcBef>
              <a:buSzTx/>
              <a:buNone/>
            </a:pPr>
            <a:r>
              <a:rPr lang="en-US" sz="1961" dirty="0">
                <a:latin typeface="Consolas" charset="0"/>
                <a:ea typeface="Consolas" charset="0"/>
                <a:cs typeface="Consolas" charset="0"/>
              </a:rPr>
              <a:t>  replicas: 5</a:t>
            </a:r>
          </a:p>
          <a:p>
            <a:pPr marL="0" indent="0" defTabSz="896386">
              <a:lnSpc>
                <a:spcPct val="100000"/>
              </a:lnSpc>
              <a:spcBef>
                <a:spcPts val="0"/>
              </a:spcBef>
              <a:buSzTx/>
              <a:buNone/>
            </a:pPr>
            <a:r>
              <a:rPr lang="en-US" sz="1961" dirty="0">
                <a:latin typeface="Consolas" charset="0"/>
                <a:ea typeface="Consolas" charset="0"/>
                <a:cs typeface="Consolas" charset="0"/>
              </a:rPr>
              <a:t>  template:</a:t>
            </a:r>
          </a:p>
          <a:p>
            <a:pPr marL="0" indent="0" defTabSz="896386">
              <a:lnSpc>
                <a:spcPct val="100000"/>
              </a:lnSpc>
              <a:spcBef>
                <a:spcPts val="0"/>
              </a:spcBef>
              <a:buSzTx/>
              <a:buNone/>
            </a:pPr>
            <a:r>
              <a:rPr lang="en-US" sz="1961" dirty="0">
                <a:latin typeface="Consolas" charset="0"/>
                <a:ea typeface="Consolas" charset="0"/>
                <a:cs typeface="Consolas" charset="0"/>
              </a:rPr>
              <a:t>    metadata:</a:t>
            </a:r>
          </a:p>
          <a:p>
            <a:pPr marL="0" indent="0" defTabSz="896386">
              <a:lnSpc>
                <a:spcPct val="100000"/>
              </a:lnSpc>
              <a:spcBef>
                <a:spcPts val="0"/>
              </a:spcBef>
              <a:buSzTx/>
              <a:buNone/>
            </a:pPr>
            <a:r>
              <a:rPr lang="en-US" sz="1961" dirty="0">
                <a:latin typeface="Consolas" charset="0"/>
                <a:ea typeface="Consolas" charset="0"/>
                <a:cs typeface="Consolas" charset="0"/>
              </a:rPr>
              <a:t>      labels:</a:t>
            </a:r>
          </a:p>
          <a:p>
            <a:pPr marL="0" indent="0" defTabSz="896386">
              <a:lnSpc>
                <a:spcPct val="100000"/>
              </a:lnSpc>
              <a:spcBef>
                <a:spcPts val="0"/>
              </a:spcBef>
              <a:buSzTx/>
              <a:buNone/>
            </a:pPr>
            <a:r>
              <a:rPr lang="en-US" sz="1961" dirty="0">
                <a:latin typeface="Consolas" charset="0"/>
                <a:ea typeface="Consolas" charset="0"/>
                <a:cs typeface="Consolas" charset="0"/>
              </a:rPr>
              <a:t>        app: </a:t>
            </a:r>
            <a:r>
              <a:rPr lang="en-US" sz="1961" dirty="0" err="1">
                <a:latin typeface="Consolas" charset="0"/>
                <a:ea typeface="Consolas" charset="0"/>
                <a:cs typeface="Consolas" charset="0"/>
              </a:rPr>
              <a:t>smackweb</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spec:</a:t>
            </a:r>
          </a:p>
          <a:p>
            <a:pPr marL="0" indent="0" defTabSz="896386">
              <a:lnSpc>
                <a:spcPct val="100000"/>
              </a:lnSpc>
              <a:spcBef>
                <a:spcPts val="0"/>
              </a:spcBef>
              <a:buSzTx/>
              <a:buNone/>
            </a:pPr>
            <a:r>
              <a:rPr lang="en-US" sz="1961" dirty="0">
                <a:latin typeface="Consolas" charset="0"/>
                <a:ea typeface="Consolas" charset="0"/>
                <a:cs typeface="Consolas" charset="0"/>
              </a:rPr>
              <a:t>      containers:</a:t>
            </a:r>
          </a:p>
          <a:p>
            <a:pPr marL="0" indent="0" defTabSz="896386">
              <a:lnSpc>
                <a:spcPct val="100000"/>
              </a:lnSpc>
              <a:spcBef>
                <a:spcPts val="0"/>
              </a:spcBef>
              <a:buSzTx/>
              <a:buNone/>
            </a:pPr>
            <a:r>
              <a:rPr lang="en-US" sz="1961" dirty="0">
                <a:latin typeface="Consolas" charset="0"/>
                <a:ea typeface="Consolas" charset="0"/>
                <a:cs typeface="Consolas" charset="0"/>
              </a:rPr>
              <a:t>      - name: </a:t>
            </a:r>
            <a:r>
              <a:rPr lang="en-US" sz="1961" dirty="0" err="1">
                <a:latin typeface="Consolas" charset="0"/>
                <a:ea typeface="Consolas" charset="0"/>
                <a:cs typeface="Consolas" charset="0"/>
              </a:rPr>
              <a:t>smackweb</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image: chzbrgr71/</a:t>
            </a:r>
            <a:r>
              <a:rPr lang="en-US" sz="1961" dirty="0" err="1">
                <a:latin typeface="Consolas" charset="0"/>
                <a:ea typeface="Consolas" charset="0"/>
                <a:cs typeface="Consolas" charset="0"/>
              </a:rPr>
              <a:t>smackweb</a:t>
            </a:r>
            <a:endParaRPr lang="en-US" sz="1961" dirty="0">
              <a:latin typeface="Consolas" charset="0"/>
              <a:ea typeface="Consolas" charset="0"/>
              <a:cs typeface="Consolas" charset="0"/>
            </a:endParaRPr>
          </a:p>
          <a:p>
            <a:pPr marL="0" indent="0" defTabSz="896386">
              <a:lnSpc>
                <a:spcPct val="100000"/>
              </a:lnSpc>
              <a:spcBef>
                <a:spcPts val="0"/>
              </a:spcBef>
              <a:buSzTx/>
              <a:buNone/>
            </a:pPr>
            <a:r>
              <a:rPr lang="en-US" sz="1961" dirty="0">
                <a:latin typeface="Consolas" charset="0"/>
                <a:ea typeface="Consolas" charset="0"/>
                <a:cs typeface="Consolas" charset="0"/>
              </a:rPr>
              <a:t>        ports:</a:t>
            </a:r>
          </a:p>
          <a:p>
            <a:pPr marL="0" indent="0" defTabSz="896386">
              <a:lnSpc>
                <a:spcPct val="100000"/>
              </a:lnSpc>
              <a:spcBef>
                <a:spcPts val="0"/>
              </a:spcBef>
              <a:buSzTx/>
              <a:buNone/>
            </a:pPr>
            <a:r>
              <a:rPr lang="en-US" sz="1961" dirty="0">
                <a:latin typeface="Consolas" charset="0"/>
                <a:ea typeface="Consolas" charset="0"/>
                <a:cs typeface="Consolas" charset="0"/>
              </a:rPr>
              <a:t>        - </a:t>
            </a:r>
            <a:r>
              <a:rPr lang="en-US" sz="1961" dirty="0" err="1">
                <a:latin typeface="Consolas" charset="0"/>
                <a:ea typeface="Consolas" charset="0"/>
                <a:cs typeface="Consolas" charset="0"/>
              </a:rPr>
              <a:t>containerPort</a:t>
            </a:r>
            <a:r>
              <a:rPr lang="en-US" sz="1961" dirty="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Deployment</a:t>
            </a:r>
            <a:br>
              <a:rPr lang="en-US" b="1" dirty="0"/>
            </a:b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0"/>
            <a:ext cx="11653523" cy="5050899"/>
          </a:xfrm>
        </p:spPr>
        <p:txBody>
          <a:bodyPr/>
          <a:lstStyle/>
          <a:p>
            <a:r>
              <a:rPr lang="en-US" dirty="0"/>
              <a:t>Not related CSS</a:t>
            </a:r>
            <a:r>
              <a:rPr lang="mr-IN" dirty="0"/>
              <a:t>…</a:t>
            </a:r>
            <a:r>
              <a:rPr lang="en-US" dirty="0"/>
              <a:t>I promise</a:t>
            </a:r>
          </a:p>
          <a:p>
            <a:r>
              <a:rPr lang="en-US" dirty="0"/>
              <a:t>Labels are key/value pairs for any API object in Kubernetes</a:t>
            </a:r>
          </a:p>
          <a:p>
            <a:r>
              <a:rPr lang="en-US" dirty="0"/>
              <a:t>”Label selectors” == queries against labels to match objects</a:t>
            </a:r>
          </a:p>
          <a:p>
            <a:r>
              <a:rPr lang="en-US" dirty="0"/>
              <a:t>Use cases:</a:t>
            </a:r>
          </a:p>
          <a:p>
            <a:pPr lvl="1"/>
            <a:r>
              <a:rPr lang="en-US" dirty="0"/>
              <a:t>Associating pods to a service</a:t>
            </a:r>
          </a:p>
          <a:p>
            <a:pPr lvl="1"/>
            <a:r>
              <a:rPr lang="en-US" dirty="0"/>
              <a:t>Pinning workloads to specific nodes </a:t>
            </a:r>
          </a:p>
          <a:p>
            <a:pPr lvl="1"/>
            <a:r>
              <a:rPr lang="en-US" dirty="0"/>
              <a:t>Selecting a subset of resources</a:t>
            </a:r>
          </a:p>
          <a:p>
            <a:endParaRPr lang="en-US" dirty="0"/>
          </a:p>
          <a:p>
            <a:endParaRPr lang="en-US" dirty="0"/>
          </a:p>
        </p:txBody>
      </p:sp>
      <p:sp>
        <p:nvSpPr>
          <p:cNvPr id="2" name="Title 1"/>
          <p:cNvSpPr>
            <a:spLocks noGrp="1"/>
          </p:cNvSpPr>
          <p:nvPr>
            <p:ph type="title"/>
          </p:nvPr>
        </p:nvSpPr>
        <p:spPr/>
        <p:txBody>
          <a:bodyPr/>
          <a:lstStyle/>
          <a:p>
            <a:r>
              <a:rPr lang="en-US" b="1" dirty="0"/>
              <a:t>Labels and Selectors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7374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5688F-D86A-ED42-BE54-DA05FDE4561A}"/>
              </a:ext>
            </a:extLst>
          </p:cNvPr>
          <p:cNvSpPr txBox="1"/>
          <p:nvPr/>
        </p:nvSpPr>
        <p:spPr>
          <a:xfrm>
            <a:off x="3832699" y="2772383"/>
            <a:ext cx="3795911" cy="849463"/>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Optional slides…</a:t>
            </a:r>
          </a:p>
        </p:txBody>
      </p:sp>
    </p:spTree>
    <p:extLst>
      <p:ext uri="{BB962C8B-B14F-4D97-AF65-F5344CB8AC3E}">
        <p14:creationId xmlns:p14="http://schemas.microsoft.com/office/powerpoint/2010/main" val="17525506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540" y="1681019"/>
            <a:ext cx="3883128" cy="6857999"/>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813" y="554181"/>
            <a:ext cx="7218948" cy="6858000"/>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0" y="0"/>
            <a:ext cx="7049899" cy="4702233"/>
          </a:xfrm>
          <a:prstGeom prst="rect">
            <a:avLst/>
          </a:prstGeom>
          <a:noFill/>
          <a:ln>
            <a:noFill/>
          </a:ln>
        </p:spPr>
      </p:pic>
      <p:pic>
        <p:nvPicPr>
          <p:cNvPr id="3" name="Picture 2">
            <a:extLst>
              <a:ext uri="{FF2B5EF4-FFF2-40B4-BE49-F238E27FC236}">
                <a16:creationId xmlns:a16="http://schemas.microsoft.com/office/drawing/2014/main" id="{EB1E0629-1CD5-4C28-8C0E-EDD130BDAD6F}"/>
              </a:ext>
            </a:extLst>
          </p:cNvPr>
          <p:cNvPicPr>
            <a:picLocks noChangeAspect="1"/>
          </p:cNvPicPr>
          <p:nvPr/>
        </p:nvPicPr>
        <p:blipFill>
          <a:blip r:embed="rId4"/>
          <a:stretch>
            <a:fillRect/>
          </a:stretch>
        </p:blipFill>
        <p:spPr>
          <a:xfrm>
            <a:off x="5367926" y="3222048"/>
            <a:ext cx="6824074" cy="3635952"/>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357" y="0"/>
            <a:ext cx="7953288" cy="6858000"/>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1" y="0"/>
            <a:ext cx="10666617" cy="6858000"/>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7" y="0"/>
            <a:ext cx="11998388" cy="6858000"/>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7" y="0"/>
            <a:ext cx="11998388" cy="6858000"/>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68" y="0"/>
            <a:ext cx="10280777" cy="6858000"/>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68" y="0"/>
            <a:ext cx="10280777" cy="6858000"/>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Networking</a:t>
            </a:r>
          </a:p>
        </p:txBody>
      </p:sp>
    </p:spTree>
    <p:extLst>
      <p:ext uri="{BB962C8B-B14F-4D97-AF65-F5344CB8AC3E}">
        <p14:creationId xmlns:p14="http://schemas.microsoft.com/office/powerpoint/2010/main" val="159353075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pPr defTabSz="914437" eaLnBrk="1" hangingPunct="1"/>
            <a:r>
              <a:rPr lang="en-US" spc="-99" dirty="0">
                <a:solidFill>
                  <a:schemeClr val="bg2"/>
                </a:solidFill>
                <a:ea typeface="+mn-ea"/>
              </a:rPr>
              <a:t>DevOps &amp;</a:t>
            </a:r>
            <a:br>
              <a:rPr lang="en-US" spc="-99" dirty="0">
                <a:solidFill>
                  <a:schemeClr val="bg2"/>
                </a:solidFill>
                <a:ea typeface="+mn-ea"/>
              </a:rPr>
            </a:br>
            <a:r>
              <a:rPr lang="en-US" spc="-99"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dirty="0">
                <a:solidFill>
                  <a:srgbClr val="353535"/>
                </a:solidFill>
                <a:latin typeface="Segoe UI Light" panose="020B0502040204020203" pitchFamily="34" charset="0"/>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2.2 times more likely to believe their places a great place to work</a:t>
            </a:r>
            <a:endParaRPr lang="en-US" sz="2691" kern="0" err="1">
              <a:solidFill>
                <a:srgbClr val="353535"/>
              </a:solidFill>
              <a:latin typeface="Segoe UI Light" panose="020B0502040204020203" pitchFamily="34" charset="0"/>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1153" i="1" kern="0" dirty="0">
                <a:solidFill>
                  <a:schemeClr val="tx2">
                    <a:lumMod val="50000"/>
                  </a:schemeClr>
                </a:solidFill>
                <a:latin typeface="Segoe UI Light" panose="020B0502040204020203" pitchFamily="34" charset="0"/>
              </a:rPr>
              <a:t>Source: https://</a:t>
            </a:r>
            <a:r>
              <a:rPr lang="en-US" sz="1153" i="1" kern="0" dirty="0" err="1">
                <a:solidFill>
                  <a:schemeClr val="tx2">
                    <a:lumMod val="50000"/>
                  </a:schemeClr>
                </a:solidFill>
                <a:latin typeface="Segoe UI Light" panose="020B0502040204020203" pitchFamily="34" charset="0"/>
              </a:rPr>
              <a:t>puppet.com</a:t>
            </a:r>
            <a:r>
              <a:rPr lang="en-US" sz="1153" i="1" kern="0" dirty="0">
                <a:solidFill>
                  <a:schemeClr val="tx2">
                    <a:lumMod val="50000"/>
                  </a:scheme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469" y="519177"/>
            <a:ext cx="11653523" cy="1973290"/>
          </a:xfrm>
        </p:spPr>
        <p:txBody>
          <a:bodyPr/>
          <a:lstStyle/>
          <a:p>
            <a:r>
              <a:rPr lang="en-US" sz="6470" spc="-69" dirty="0">
                <a:solidFill>
                  <a:srgbClr val="0078D7"/>
                </a:solidFill>
              </a:rPr>
              <a:t>Enter Helm: </a:t>
            </a:r>
            <a:br>
              <a:rPr lang="en-US" sz="6470" spc="-69" dirty="0">
                <a:solidFill>
                  <a:schemeClr val="tx2">
                    <a:lumMod val="50000"/>
                  </a:schemeClr>
                </a:solidFill>
              </a:rPr>
            </a:br>
            <a:r>
              <a:rPr lang="en-US" sz="6470" spc="-69"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11855" y="3059714"/>
            <a:ext cx="4132866" cy="3267548"/>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25165" y="281868"/>
            <a:ext cx="11360800" cy="763600"/>
          </a:xfrm>
          <a:prstGeom prst="rect">
            <a:avLst/>
          </a:prstGeom>
        </p:spPr>
        <p:txBody>
          <a:bodyPr vert="horz" wrap="square" lIns="121900" tIns="121900" rIns="121900" bIns="121900"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35696" y="1315569"/>
            <a:ext cx="11360800" cy="4555200"/>
          </a:xfrm>
          <a:prstGeom prst="rect">
            <a:avLst/>
          </a:prstGeom>
        </p:spPr>
        <p:txBody>
          <a:bodyPr vert="horz" wrap="square" lIns="121900" tIns="121900" rIns="121900" bIns="121900" numCol="1" anchor="t" anchorCtr="0" compatLnSpc="1">
            <a:prstTxWarp prst="textNoShape">
              <a:avLst/>
            </a:prstTxWarp>
            <a:noAutofit/>
          </a:bodyPr>
          <a:lstStyle/>
          <a:p>
            <a:pPr marL="152396"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2396"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61981" lvl="1" indent="0">
              <a:lnSpc>
                <a:spcPct val="115000"/>
              </a:lnSpc>
              <a:spcAft>
                <a:spcPts val="0"/>
              </a:spcAft>
              <a:buClr>
                <a:schemeClr val="dk1"/>
              </a:buClr>
              <a:buSzPct val="100000"/>
              <a:buNone/>
            </a:pPr>
            <a:r>
              <a:rPr lang="en" sz="2400" dirty="0">
                <a:solidFill>
                  <a:schemeClr val="tx2">
                    <a:lumMod val="50000"/>
                  </a:schemeClr>
                </a:solidFill>
              </a:rPr>
              <a:t>Could we take the ideas behind </a:t>
            </a:r>
            <a:r>
              <a:rPr lang="en" sz="2400" dirty="0" err="1">
                <a:solidFill>
                  <a:schemeClr val="tx2">
                    <a:lumMod val="50000"/>
                  </a:schemeClr>
                </a:solidFill>
              </a:rPr>
              <a:t>npm</a:t>
            </a:r>
            <a:r>
              <a:rPr lang="en-US" sz="2400" dirty="0">
                <a:solidFill>
                  <a:schemeClr val="tx2">
                    <a:lumMod val="50000"/>
                  </a:schemeClr>
                </a:solidFill>
              </a:rPr>
              <a:t> and Homebrew </a:t>
            </a:r>
            <a:r>
              <a:rPr lang="en" sz="2400" dirty="0">
                <a:solidFill>
                  <a:schemeClr val="tx2">
                    <a:lumMod val="50000"/>
                  </a:schemeClr>
                </a:solidFill>
              </a:rPr>
              <a:t>and build something for deploying apps into Kubernetes?</a:t>
            </a:r>
            <a:endParaRPr lang="en" sz="3184" dirty="0">
              <a:solidFill>
                <a:schemeClr val="tx2">
                  <a:lumMod val="50000"/>
                </a:schemeClr>
              </a:solidFill>
            </a:endParaRPr>
          </a:p>
          <a:p>
            <a:pPr marL="152396"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2396"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9396" y="253593"/>
            <a:ext cx="9192365" cy="6136233"/>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Charts </a:t>
            </a:r>
            <a:r>
              <a:rPr lang="en-US" dirty="0">
                <a:solidFill>
                  <a:schemeClr val="dk1"/>
                </a:solidFill>
              </a:rPr>
              <a:t>have structure</a:t>
            </a:r>
          </a:p>
          <a:p>
            <a:pPr marL="833698" lvl="1" indent="-457189">
              <a:lnSpc>
                <a:spcPct val="115000"/>
              </a:lnSpc>
              <a:buClr>
                <a:schemeClr val="dk1"/>
              </a:buClr>
              <a:buSzPct val="100000"/>
            </a:pPr>
            <a:r>
              <a:rPr lang="en-US" sz="2667" dirty="0">
                <a:solidFill>
                  <a:schemeClr val="dk1"/>
                </a:solidFill>
              </a:rPr>
              <a:t>Set of conventions, including file and directory names</a:t>
            </a:r>
          </a:p>
          <a:p>
            <a:pPr marL="833698" lvl="1" indent="-457189">
              <a:lnSpc>
                <a:spcPct val="115000"/>
              </a:lnSpc>
              <a:buClr>
                <a:schemeClr val="dk1"/>
              </a:buClr>
              <a:buSzPct val="100000"/>
            </a:pPr>
            <a:r>
              <a:rPr lang="en-US" sz="2667" dirty="0">
                <a:solidFill>
                  <a:schemeClr val="dk1"/>
                </a:solidFill>
              </a:rPr>
              <a:t>Charts can be </a:t>
            </a:r>
            <a:r>
              <a:rPr lang="en" sz="2667" dirty="0">
                <a:solidFill>
                  <a:schemeClr val="dk1"/>
                </a:solidFill>
              </a:rPr>
              <a:t>packaged into </a:t>
            </a:r>
            <a:r>
              <a:rPr lang="en-US" sz="2667" dirty="0" err="1">
                <a:solidFill>
                  <a:schemeClr val="dk1"/>
                </a:solidFill>
              </a:rPr>
              <a:t>tarballs</a:t>
            </a:r>
            <a:r>
              <a:rPr lang="en-US" sz="2667" dirty="0">
                <a:solidFill>
                  <a:schemeClr val="dk1"/>
                </a:solidFill>
              </a:rPr>
              <a:t> for distribution</a:t>
            </a:r>
            <a:endParaRPr lang="en" sz="2667" dirty="0">
              <a:solidFill>
                <a:schemeClr val="dk1"/>
              </a:solidFill>
            </a:endParaRPr>
          </a:p>
        </p:txBody>
      </p:sp>
    </p:spTree>
    <p:extLst>
      <p:ext uri="{BB962C8B-B14F-4D97-AF65-F5344CB8AC3E}">
        <p14:creationId xmlns:p14="http://schemas.microsoft.com/office/powerpoint/2010/main" val="7933052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20030238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err="1">
                <a:solidFill>
                  <a:srgbClr val="0078D7"/>
                </a:solidFill>
                <a:ea typeface="ＭＳ Ｐゴシック" charset="0"/>
              </a:rPr>
              <a:t>Chart.yaml</a:t>
            </a:r>
            <a:endParaRPr lang="en" sz="5097"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16422" y="1776286"/>
            <a:ext cx="10227100" cy="4142265"/>
          </a:xfrm>
          <a:prstGeom prst="rect">
            <a:avLst/>
          </a:prstGeom>
          <a:noFill/>
          <a:ln>
            <a:noFill/>
          </a:ln>
        </p:spPr>
      </p:pic>
    </p:spTree>
    <p:extLst>
      <p:ext uri="{BB962C8B-B14F-4D97-AF65-F5344CB8AC3E}">
        <p14:creationId xmlns:p14="http://schemas.microsoft.com/office/powerpoint/2010/main" val="251294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Helm Templates</a:t>
            </a:r>
            <a:endParaRPr lang="en" sz="5097"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09585" indent="-457189">
              <a:lnSpc>
                <a:spcPct val="115000"/>
              </a:lnSpc>
              <a:buClr>
                <a:schemeClr val="dk1"/>
              </a:buClr>
              <a:buSzPct val="100000"/>
            </a:pPr>
            <a:r>
              <a:rPr lang="en-US" dirty="0">
                <a:solidFill>
                  <a:schemeClr val="dk1"/>
                </a:solidFill>
              </a:rPr>
              <a:t>Almost anything goes! ;-)</a:t>
            </a:r>
          </a:p>
          <a:p>
            <a:pPr marL="609585" indent="-457189">
              <a:lnSpc>
                <a:spcPct val="115000"/>
              </a:lnSpc>
              <a:buClr>
                <a:schemeClr val="dk1"/>
              </a:buClr>
              <a:buSzPct val="100000"/>
            </a:pPr>
            <a:r>
              <a:rPr lang="en" dirty="0">
                <a:solidFill>
                  <a:schemeClr val="dk1"/>
                </a:solidFill>
              </a:rPr>
              <a:t>Also useful in generating random values (e.g. passwords)</a:t>
            </a:r>
          </a:p>
          <a:p>
            <a:pPr marL="1219170" lvl="1" indent="-457189">
              <a:lnSpc>
                <a:spcPct val="115000"/>
              </a:lnSpc>
              <a:buClr>
                <a:schemeClr val="dk1"/>
              </a:buClr>
              <a:buSzPct val="100000"/>
            </a:pPr>
            <a:r>
              <a:rPr lang="en" sz="2400" dirty="0">
                <a:solidFill>
                  <a:schemeClr val="dk1"/>
                </a:solidFill>
              </a:rPr>
              <a:t>Provides flow control (if/else, with, range, </a:t>
            </a:r>
            <a:r>
              <a:rPr lang="en" sz="2400" dirty="0" err="1">
                <a:solidFill>
                  <a:schemeClr val="dk1"/>
                </a:solidFill>
              </a:rPr>
              <a:t>etc</a:t>
            </a:r>
            <a:r>
              <a:rPr lang="en" sz="2400" dirty="0">
                <a:solidFill>
                  <a:schemeClr val="dk1"/>
                </a:solidFill>
              </a:rPr>
              <a:t>)</a:t>
            </a:r>
          </a:p>
          <a:p>
            <a:pPr marL="1219170" lvl="1" indent="-457189">
              <a:lnSpc>
                <a:spcPct val="115000"/>
              </a:lnSpc>
              <a:buClr>
                <a:schemeClr val="dk1"/>
              </a:buClr>
              <a:buSzPct val="100000"/>
            </a:pPr>
            <a:r>
              <a:rPr lang="en" sz="2400" dirty="0">
                <a:solidFill>
                  <a:schemeClr val="dk1"/>
                </a:solidFill>
              </a:rPr>
              <a:t>Named templates (partials)</a:t>
            </a:r>
            <a:endParaRPr lang="en-US" sz="2400" dirty="0">
              <a:solidFill>
                <a:schemeClr val="dk1"/>
              </a:solidFill>
            </a:endParaRPr>
          </a:p>
        </p:txBody>
      </p:sp>
    </p:spTree>
    <p:extLst>
      <p:ext uri="{BB962C8B-B14F-4D97-AF65-F5344CB8AC3E}">
        <p14:creationId xmlns:p14="http://schemas.microsoft.com/office/powerpoint/2010/main" val="11710002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216811"/>
            <a:ext cx="11474238" cy="896425"/>
          </a:xfrm>
        </p:spPr>
        <p:txBody>
          <a:bodyPr/>
          <a:lstStyle/>
          <a:p>
            <a:r>
              <a:rPr lang="en-US"/>
              <a:t>Draft: Streamlined Kubernetes Development</a:t>
            </a:r>
          </a:p>
        </p:txBody>
      </p:sp>
      <p:sp>
        <p:nvSpPr>
          <p:cNvPr id="3" name="Text Placeholder 2"/>
          <p:cNvSpPr>
            <a:spLocks noGrp="1"/>
          </p:cNvSpPr>
          <p:nvPr>
            <p:ph type="body" sz="quarter" idx="10"/>
          </p:nvPr>
        </p:nvSpPr>
        <p:spPr>
          <a:xfrm>
            <a:off x="358571" y="1249453"/>
            <a:ext cx="4446404" cy="5379780"/>
          </a:xfrm>
        </p:spPr>
        <p:txBody>
          <a:bodyPr vert="horz" wrap="square" lIns="89642" tIns="89642" rIns="89642" bIns="89642" numCol="1" rtlCol="0" anchor="t" anchorCtr="0" compatLnSpc="1">
            <a:prstTxWarp prst="textNoShape">
              <a:avLst/>
            </a:prstTxWarp>
            <a:spAutoFit/>
          </a:bodyPr>
          <a:lstStyle/>
          <a:p>
            <a:r>
              <a:rPr lang="en-US" sz="352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8840604" y="5648247"/>
            <a:ext cx="3351397" cy="1209267"/>
          </a:xfrm>
          <a:prstGeom prst="rect">
            <a:avLst/>
          </a:prstGeom>
        </p:spPr>
      </p:pic>
      <p:grpSp>
        <p:nvGrpSpPr>
          <p:cNvPr id="23" name="Group 22"/>
          <p:cNvGrpSpPr/>
          <p:nvPr/>
        </p:nvGrpSpPr>
        <p:grpSpPr>
          <a:xfrm>
            <a:off x="6228817" y="1272274"/>
            <a:ext cx="4996892" cy="1287556"/>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6353717" y="1616765"/>
              <a:ext cx="5097090" cy="627864"/>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rgbClr val="00188F"/>
                  </a:solidFill>
                </a:rPr>
                <a:t>Developer Workstation</a:t>
              </a:r>
            </a:p>
          </p:txBody>
        </p:sp>
      </p:grpSp>
      <p:grpSp>
        <p:nvGrpSpPr>
          <p:cNvPr id="24" name="Group 23"/>
          <p:cNvGrpSpPr/>
          <p:nvPr/>
        </p:nvGrpSpPr>
        <p:grpSpPr>
          <a:xfrm>
            <a:off x="6228817" y="2736963"/>
            <a:ext cx="4996892" cy="1287556"/>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6353717" y="3113245"/>
              <a:ext cx="5097090" cy="627864"/>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rgbClr val="00188F"/>
                  </a:solidFill>
                </a:rPr>
                <a:t>Dev (Inner Loop)</a:t>
              </a:r>
            </a:p>
          </p:txBody>
        </p:sp>
      </p:grpSp>
      <p:grpSp>
        <p:nvGrpSpPr>
          <p:cNvPr id="25" name="Group 24"/>
          <p:cNvGrpSpPr/>
          <p:nvPr/>
        </p:nvGrpSpPr>
        <p:grpSpPr>
          <a:xfrm>
            <a:off x="6228817" y="4206398"/>
            <a:ext cx="4996892" cy="1287556"/>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353717" y="4611467"/>
              <a:ext cx="5097090" cy="627864"/>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rgbClr val="00188F"/>
                  </a:solidFill>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defTabSz="914437" eaLnBrk="1" hangingPunct="1"/>
            <a:r>
              <a:rPr lang="en-US" spc="-99" dirty="0">
                <a:solidFill>
                  <a:schemeClr val="bg2"/>
                </a:solidFill>
                <a:ea typeface="+mn-ea"/>
              </a:rPr>
              <a:t>Storage</a:t>
            </a:r>
          </a:p>
        </p:txBody>
      </p:sp>
    </p:spTree>
    <p:extLst>
      <p:ext uri="{BB962C8B-B14F-4D97-AF65-F5344CB8AC3E}">
        <p14:creationId xmlns:p14="http://schemas.microsoft.com/office/powerpoint/2010/main" val="112656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1.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2.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4.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5.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7.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8.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9.xml><?xml version="1.0" encoding="utf-8"?>
<a:theme xmlns:a="http://schemas.openxmlformats.org/drawingml/2006/main" name="4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1.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2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4.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5.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6.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ppt/theme/themeOverride10.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11.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12.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1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1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9.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docProps/app.xml><?xml version="1.0" encoding="utf-8"?>
<Properties xmlns="http://schemas.openxmlformats.org/officeDocument/2006/extended-properties" xmlns:vt="http://schemas.openxmlformats.org/officeDocument/2006/docPropsVTypes">
  <TotalTime>1710</TotalTime>
  <Words>8454</Words>
  <Application>Microsoft Office PowerPoint</Application>
  <PresentationFormat>Widescreen</PresentationFormat>
  <Paragraphs>1217</Paragraphs>
  <Slides>116</Slides>
  <Notes>85</Notes>
  <HiddenSlides>24</HiddenSlides>
  <MMClips>0</MMClips>
  <ScaleCrop>false</ScaleCrop>
  <HeadingPairs>
    <vt:vector size="6" baseType="variant">
      <vt:variant>
        <vt:lpstr>Fonts Used</vt:lpstr>
      </vt:variant>
      <vt:variant>
        <vt:i4>14</vt:i4>
      </vt:variant>
      <vt:variant>
        <vt:lpstr>Theme</vt:lpstr>
      </vt:variant>
      <vt:variant>
        <vt:i4>23</vt:i4>
      </vt:variant>
      <vt:variant>
        <vt:lpstr>Slide Titles</vt:lpstr>
      </vt:variant>
      <vt:variant>
        <vt:i4>116</vt:i4>
      </vt:variant>
    </vt:vector>
  </HeadingPairs>
  <TitlesOfParts>
    <vt:vector size="153" baseType="lpstr">
      <vt:lpstr>ＭＳ Ｐゴシック</vt:lpstr>
      <vt:lpstr>Arial</vt:lpstr>
      <vt:lpstr>Calibri</vt:lpstr>
      <vt:lpstr>Calibri Light</vt:lpstr>
      <vt:lpstr>Consolas</vt:lpstr>
      <vt:lpstr>Courier New</vt:lpstr>
      <vt:lpstr>Mangal</vt:lpstr>
      <vt:lpstr>Quattrocento Sans</vt:lpstr>
      <vt:lpstr>Segoe UI</vt:lpstr>
      <vt:lpstr>Segoe UI Light</vt:lpstr>
      <vt:lpstr>Segoe UI Semibold</vt:lpstr>
      <vt:lpstr>Segoe UI Semilight</vt:lpstr>
      <vt:lpstr>Segoe UI Symbol</vt:lpstr>
      <vt:lpstr>Wingdings</vt:lpstr>
      <vt:lpstr>1_Office Theme</vt:lpstr>
      <vt:lpstr>Azure 2015</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2_DARK GRAY TEMPLATE</vt:lpstr>
      <vt:lpstr>WHITE TEMPLATE</vt:lpstr>
      <vt:lpstr>1_WHITE TEMPLATE</vt:lpstr>
      <vt:lpstr>2_WHITE TEMPLATE</vt:lpstr>
      <vt:lpstr>3_WHITE TEMPLATE</vt:lpstr>
      <vt:lpstr>1_5-50113_Microsoft_Ready_Light_Template</vt:lpstr>
      <vt:lpstr>2_5-50113_Microsoft_Ready_Light_Template</vt:lpstr>
      <vt:lpstr>2_5-50109_Microsoft_Light_Template</vt:lpstr>
      <vt:lpstr>4_5-50109_Microsoft_Light_Template</vt:lpstr>
      <vt:lpstr>1_Azure 2015</vt:lpstr>
      <vt:lpstr>4_Office Theme</vt:lpstr>
      <vt:lpstr>4_5-50113_Microsoft_Ready_Light_Template</vt:lpstr>
      <vt:lpstr>Server and Cloud 2013</vt:lpstr>
      <vt:lpstr>Azure Container Hackfest Building cloud native applications using Kubernetes </vt:lpstr>
      <vt:lpstr>Agenda</vt:lpstr>
      <vt:lpstr>PowerPoint Presentation</vt:lpstr>
      <vt:lpstr>PowerPoint Presentation</vt:lpstr>
      <vt:lpstr>PowerPoint Presentation</vt:lpstr>
      <vt:lpstr>PowerPoint Presentation</vt:lpstr>
      <vt:lpstr>PowerPoint Presentation</vt:lpstr>
      <vt:lpstr>Microservices</vt:lpstr>
      <vt:lpstr>microservices ≠ containers</vt:lpstr>
      <vt:lpstr>Microservices Benefits</vt:lpstr>
      <vt:lpstr>Microservices – The Hard Part</vt:lpstr>
      <vt:lpstr>12-Factor Apps </vt:lpstr>
      <vt:lpstr>12-Factor Apps (1-5)</vt:lpstr>
      <vt:lpstr>12-Factor Apps (6-12)</vt:lpstr>
      <vt:lpstr>From traditional app to modern app</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Containers are great, right??</vt:lpstr>
      <vt:lpstr>Docker, Docker, Docker</vt:lpstr>
      <vt:lpstr>What is a container?</vt:lpstr>
      <vt:lpstr>Why containers?</vt:lpstr>
      <vt:lpstr>Containers deliver speed, flexibility, and savings</vt:lpstr>
      <vt:lpstr>PowerPoint Presentation</vt:lpstr>
      <vt:lpstr>PowerPoint Presentation</vt:lpstr>
      <vt:lpstr>Container Management at Scale</vt:lpstr>
      <vt:lpstr>Azure Container Support</vt:lpstr>
      <vt:lpstr>PowerPoint Presentation</vt:lpstr>
      <vt:lpstr>Azure Container Service (today)</vt:lpstr>
      <vt:lpstr>Azure Container Service (today)</vt:lpstr>
      <vt:lpstr>PowerPoint Presentation</vt:lpstr>
      <vt:lpstr>PowerPoint Presentation</vt:lpstr>
      <vt:lpstr>PowerPoint Presentation</vt:lpstr>
      <vt:lpstr>PowerPoint Presentation</vt:lpstr>
      <vt:lpstr>ACS Engine – Fully customized deployments</vt:lpstr>
      <vt:lpstr>Azure Container Instance (ACI) Containers as a core Azure resource</vt:lpstr>
      <vt:lpstr>ACI Technical Model</vt:lpstr>
      <vt:lpstr>The ACI model: billing</vt:lpstr>
      <vt:lpstr>ACI Connector  for Kubernetes </vt:lpstr>
      <vt:lpstr>Bursting with the ACI Connector</vt:lpstr>
      <vt:lpstr>Bursting with the ACI Connector</vt:lpstr>
      <vt:lpstr>ACI: What you can do today</vt:lpstr>
      <vt:lpstr>Roadmap</vt:lpstr>
      <vt:lpstr>What is Kubernetes?</vt:lpstr>
      <vt:lpstr>Kubernetes Architecture Components</vt:lpstr>
      <vt:lpstr>Kubernetes Architecture</vt:lpstr>
      <vt:lpstr>Master Components</vt:lpstr>
      <vt:lpstr>Worker Node Components</vt:lpstr>
      <vt:lpstr>kubectl: CLI to run commands against a Kubernetes cluster </vt:lpstr>
      <vt:lpstr>Kubernetes Resources</vt:lpstr>
      <vt:lpstr>What is a pod? </vt:lpstr>
      <vt:lpstr>Kubernetes manifest: Pod </vt:lpstr>
      <vt:lpstr>Interact with pods</vt:lpstr>
      <vt:lpstr>Kubernetes Services</vt:lpstr>
      <vt:lpstr>Service Types</vt:lpstr>
      <vt:lpstr>Kubernetes manifest: Service </vt:lpstr>
      <vt:lpstr>Deployment</vt:lpstr>
      <vt:lpstr>Kubernetes manifest: Deployment </vt:lpstr>
      <vt:lpstr>Namespaces</vt:lpstr>
      <vt:lpstr>Labels and Selectors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Networking</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DevOps &amp; CI / CD</vt:lpstr>
      <vt:lpstr>DevOps Practices Arrive</vt:lpstr>
      <vt:lpstr>DevOps – Why you care</vt:lpstr>
      <vt:lpstr>Common Toolsets</vt:lpstr>
      <vt:lpstr>Enter 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Storage</vt:lpstr>
      <vt:lpstr>Volumes</vt:lpstr>
      <vt:lpstr>Other neat volume-y things </vt:lpstr>
      <vt:lpstr>Supported Volume Types</vt:lpstr>
      <vt:lpstr>Scaling</vt:lpstr>
      <vt:lpstr>Autoscaling Strategies</vt:lpstr>
      <vt:lpstr>Scaling the ACS Cluster</vt:lpstr>
      <vt:lpstr>Scaling Kubernetes from within</vt:lpstr>
      <vt:lpstr>Application Health and Readiness </vt:lpstr>
      <vt:lpstr>Monitoring: What indicators matter in Kubernetes</vt:lpstr>
      <vt:lpstr>Logging</vt:lpstr>
      <vt:lpstr>ConfigMaps and Secrets</vt:lpstr>
      <vt:lpstr>Daemonsets</vt:lpstr>
      <vt:lpstr>StatefulSets</vt:lpstr>
      <vt:lpstr>Jobs</vt:lpstr>
      <vt:lpstr>Role Based Access Control</vt:lpstr>
      <vt:lpstr>Upgrading kubernetes in AKS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Webb, Eric</cp:lastModifiedBy>
  <cp:revision>62</cp:revision>
  <dcterms:created xsi:type="dcterms:W3CDTF">2017-09-13T18:05:02Z</dcterms:created>
  <dcterms:modified xsi:type="dcterms:W3CDTF">2018-04-24T14:27:50Z</dcterms:modified>
</cp:coreProperties>
</file>